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76"/>
  </p:notesMasterIdLst>
  <p:sldIdLst>
    <p:sldId id="1615" r:id="rId3"/>
    <p:sldId id="1371" r:id="rId4"/>
    <p:sldId id="1555" r:id="rId5"/>
    <p:sldId id="1556" r:id="rId6"/>
    <p:sldId id="1557" r:id="rId7"/>
    <p:sldId id="1558" r:id="rId8"/>
    <p:sldId id="1487" r:id="rId9"/>
    <p:sldId id="1488" r:id="rId10"/>
    <p:sldId id="1489" r:id="rId11"/>
    <p:sldId id="1490" r:id="rId12"/>
    <p:sldId id="1491" r:id="rId13"/>
    <p:sldId id="1492" r:id="rId14"/>
    <p:sldId id="1551" r:id="rId15"/>
    <p:sldId id="1494" r:id="rId16"/>
    <p:sldId id="1495" r:id="rId17"/>
    <p:sldId id="1559" r:id="rId18"/>
    <p:sldId id="1561" r:id="rId19"/>
    <p:sldId id="1496" r:id="rId20"/>
    <p:sldId id="1500" r:id="rId21"/>
    <p:sldId id="1562" r:id="rId22"/>
    <p:sldId id="1501" r:id="rId23"/>
    <p:sldId id="1497" r:id="rId24"/>
    <p:sldId id="1499" r:id="rId25"/>
    <p:sldId id="1502" r:id="rId26"/>
    <p:sldId id="1503" r:id="rId27"/>
    <p:sldId id="1504" r:id="rId28"/>
    <p:sldId id="1505" r:id="rId29"/>
    <p:sldId id="1506" r:id="rId30"/>
    <p:sldId id="1507" r:id="rId31"/>
    <p:sldId id="1508" r:id="rId32"/>
    <p:sldId id="1552" r:id="rId33"/>
    <p:sldId id="1510" r:id="rId34"/>
    <p:sldId id="1511" r:id="rId35"/>
    <p:sldId id="1512" r:id="rId36"/>
    <p:sldId id="1513" r:id="rId37"/>
    <p:sldId id="1514" r:id="rId38"/>
    <p:sldId id="1515" r:id="rId39"/>
    <p:sldId id="1516" r:id="rId40"/>
    <p:sldId id="1517" r:id="rId41"/>
    <p:sldId id="1518" r:id="rId42"/>
    <p:sldId id="1565" r:id="rId43"/>
    <p:sldId id="1520" r:id="rId44"/>
    <p:sldId id="1521" r:id="rId45"/>
    <p:sldId id="1522" r:id="rId46"/>
    <p:sldId id="1523" r:id="rId47"/>
    <p:sldId id="1524" r:id="rId48"/>
    <p:sldId id="1525" r:id="rId49"/>
    <p:sldId id="1526" r:id="rId50"/>
    <p:sldId id="1527" r:id="rId51"/>
    <p:sldId id="1528" r:id="rId52"/>
    <p:sldId id="1529" r:id="rId53"/>
    <p:sldId id="1563" r:id="rId54"/>
    <p:sldId id="1553" r:id="rId55"/>
    <p:sldId id="1611" r:id="rId56"/>
    <p:sldId id="1598" r:id="rId57"/>
    <p:sldId id="1614" r:id="rId58"/>
    <p:sldId id="1599" r:id="rId59"/>
    <p:sldId id="1600" r:id="rId60"/>
    <p:sldId id="1601" r:id="rId61"/>
    <p:sldId id="1602" r:id="rId62"/>
    <p:sldId id="1603" r:id="rId63"/>
    <p:sldId id="1604" r:id="rId64"/>
    <p:sldId id="1605" r:id="rId65"/>
    <p:sldId id="1606" r:id="rId66"/>
    <p:sldId id="1607" r:id="rId67"/>
    <p:sldId id="1609" r:id="rId68"/>
    <p:sldId id="1610" r:id="rId69"/>
    <p:sldId id="1545" r:id="rId70"/>
    <p:sldId id="1612" r:id="rId71"/>
    <p:sldId id="1546" r:id="rId72"/>
    <p:sldId id="1554" r:id="rId73"/>
    <p:sldId id="1548" r:id="rId74"/>
    <p:sldId id="1549" r:id="rId7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95113" autoAdjust="0"/>
  </p:normalViewPr>
  <p:slideViewPr>
    <p:cSldViewPr snapToGrid="0">
      <p:cViewPr varScale="1">
        <p:scale>
          <a:sx n="62" d="100"/>
          <a:sy n="62" d="100"/>
        </p:scale>
        <p:origin x="1060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1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6.xml"/><Relationship Id="rId7" Type="http://schemas.openxmlformats.org/officeDocument/2006/relationships/slide" Target="slides/slide22.xml"/><Relationship Id="rId2" Type="http://schemas.openxmlformats.org/officeDocument/2006/relationships/slide" Target="slides/slide15.xml"/><Relationship Id="rId1" Type="http://schemas.openxmlformats.org/officeDocument/2006/relationships/slide" Target="slides/slide14.xml"/><Relationship Id="rId6" Type="http://schemas.openxmlformats.org/officeDocument/2006/relationships/slide" Target="slides/slide21.xml"/><Relationship Id="rId5" Type="http://schemas.openxmlformats.org/officeDocument/2006/relationships/slide" Target="slides/slide20.xml"/><Relationship Id="rId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5" Type="http://schemas.openxmlformats.org/officeDocument/2006/relationships/image" Target="../media/image83.wmf"/><Relationship Id="rId4" Type="http://schemas.openxmlformats.org/officeDocument/2006/relationships/image" Target="../media/image9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Visualizing-Data-Explaining-Processing-Environment/dp/0596514557/ref=pd_bbs_sr_3?ie=UTF8&amp;s=books&amp;qid=1226165329&amp;sr=8-3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treemap-history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4111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Note to self (MK): last part of slide does not clearly match slides that follow</a:t>
            </a:r>
          </a:p>
          <a:p>
            <a:r>
              <a:rPr lang="en-US" altLang="en-US"/>
              <a:t>Introduction slides: </a:t>
            </a:r>
          </a:p>
          <a:p>
            <a:r>
              <a:rPr lang="en-US" altLang="en-US"/>
              <a:t>In the current version, we only talk about numeric data.  Can we add some materials about non-numeric data.</a:t>
            </a:r>
          </a:p>
          <a:p>
            <a:endParaRPr lang="en-US" altLang="en-US"/>
          </a:p>
          <a:p>
            <a:r>
              <a:rPr lang="en-US" altLang="en-US"/>
              <a:t>   - text statistics, TF/IDF</a:t>
            </a:r>
          </a:p>
          <a:p>
            <a:r>
              <a:rPr lang="en-US" altLang="en-US"/>
              <a:t>   - visualization of text statistics such as word cloud</a:t>
            </a:r>
          </a:p>
          <a:p>
            <a:r>
              <a:rPr lang="en-US" altLang="en-US"/>
              <a:t>   - distribution of Internet (IN, SCC, OUT, …)</a:t>
            </a:r>
          </a:p>
          <a:p>
            <a:r>
              <a:rPr lang="en-US" altLang="en-US"/>
              <a:t>   - visualization of social relationship (e.g., http://renlifang.msra.cn/)</a:t>
            </a:r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883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JH: Maybe we can remove Loess curve</a:t>
            </a:r>
          </a:p>
        </p:txBody>
      </p:sp>
    </p:spTree>
    <p:extLst>
      <p:ext uri="{BB962C8B-B14F-4D97-AF65-F5344CB8AC3E}">
        <p14:creationId xmlns:p14="http://schemas.microsoft.com/office/powerpoint/2010/main" val="4206234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389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099B83-8896-4872-8D6A-3BB0713E1EF2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6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206963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7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95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We need to </a:t>
            </a:r>
            <a:r>
              <a:rPr lang="en-US" altLang="en-US" b="1"/>
              <a:t>label</a:t>
            </a:r>
            <a:r>
              <a:rPr lang="en-US" altLang="en-US"/>
              <a:t> the dark plotted points as </a:t>
            </a:r>
            <a:r>
              <a:rPr lang="en-US" altLang="en-US" b="1"/>
              <a:t>Q1, Median, Q3</a:t>
            </a:r>
            <a:r>
              <a:rPr lang="en-US" altLang="en-US"/>
              <a:t> – that would help in understanding this graph.</a:t>
            </a:r>
          </a:p>
          <a:p>
            <a:r>
              <a:rPr lang="en-US" altLang="en-US"/>
              <a:t>Tell audience: There is a shift in distribution of branch 1 WRT branch 2 in that the unit prices of items sold at branch 1 tend to be lower than those at branch 2.</a:t>
            </a:r>
          </a:p>
        </p:txBody>
      </p:sp>
    </p:spTree>
    <p:extLst>
      <p:ext uri="{BB962C8B-B14F-4D97-AF65-F5344CB8AC3E}">
        <p14:creationId xmlns:p14="http://schemas.microsoft.com/office/powerpoint/2010/main" val="177697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C8C8CE-F8D8-4175-AD77-519B7DCB72E6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/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1537270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15AC35-66F9-4340-A1A6-70CB99440241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2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18F472-7076-4759-839C-B96341DDE64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6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033399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010A37-CF9B-4EC8-B805-1AA719B29CEB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183436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A92C153-E0C1-4199-AECA-9317875A58BF}" type="slidenum">
              <a:rPr lang="en-US" altLang="en-US"/>
              <a:pPr algn="r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4291747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7F7FAFF-DD30-4A41-B270-FB2C2CEB86AA}" type="slidenum">
              <a:rPr lang="en-US" altLang="en-US"/>
              <a:pPr algn="r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8652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C69B9D-A83D-4DAC-8003-FEA472C297B4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08/11/02: Need a good survey.  JH or JP may find a good book on amazon in order to update this slide.  JH’s colleagues may generate some images for book.</a:t>
            </a:r>
          </a:p>
          <a:p>
            <a:endParaRPr lang="en-US" altLang="en-US"/>
          </a:p>
          <a:p>
            <a:r>
              <a:rPr lang="en-US" altLang="en-US"/>
              <a:t>We may consider the following books.</a:t>
            </a:r>
          </a:p>
          <a:p>
            <a:endParaRPr lang="en-US" altLang="en-US"/>
          </a:p>
          <a:p>
            <a:r>
              <a:rPr lang="en-US" altLang="en-US">
                <a:hlinkClick r:id="rId3"/>
              </a:rPr>
              <a:t>Visualizing Data: Exploring and Explaining Data with the Processing Environment</a:t>
            </a:r>
            <a:r>
              <a:rPr lang="en-US" altLang="en-US"/>
              <a:t> - Paperback - Illustrated (Jan 11, 2008) by Ben Fry.</a:t>
            </a:r>
          </a:p>
          <a:p>
            <a:endParaRPr lang="en-US" altLang="en-US"/>
          </a:p>
          <a:p>
            <a:r>
              <a:rPr lang="en-US" altLang="en-US"/>
              <a:t>JH: I have ordered the book.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5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FB8825-F376-4E2C-BA67-5C51A2DB2313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http://books.elsevier.com/companions/1558606890/pictures/Chapter_01/fig1-6b.gif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722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9AAEC1-0115-461D-8DF1-3D877850D5B0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557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C08F03-29FE-4AF2-A027-6A4930BE757E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673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19FB2A-5A32-4898-AEC2-392478D27A90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285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8CE322-8367-4226-9BC9-AF1F8F59A5E2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DE8F16-2EFB-42AF-AC48-13CC02CDF9F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27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D33FD-EF0D-4A32-B89A-D7BD14F59433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190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0472D0-2236-4DD4-8375-AA7549ED59ED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“two attributes mapped to axes, remaining attributes mapped to angle or length of limbs”. Look at texture pattern.</a:t>
            </a:r>
          </a:p>
        </p:txBody>
      </p:sp>
    </p:spTree>
    <p:extLst>
      <p:ext uri="{BB962C8B-B14F-4D97-AF65-F5344CB8AC3E}">
        <p14:creationId xmlns:p14="http://schemas.microsoft.com/office/powerpoint/2010/main" val="2341657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EB12A1-9E94-433E-BCB9-50DCF18E843D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08/10/18: Is it “Treemap” or “Tree-Map”? - inconsistent in this file.</a:t>
            </a:r>
          </a:p>
        </p:txBody>
      </p:sp>
    </p:spTree>
    <p:extLst>
      <p:ext uri="{BB962C8B-B14F-4D97-AF65-F5344CB8AC3E}">
        <p14:creationId xmlns:p14="http://schemas.microsoft.com/office/powerpoint/2010/main" val="446037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723295-D342-48D5-96F6-B7FDC44284C5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489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718EAA-9CC1-4C45-937F-BEEC014B9703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7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CB560E-66B4-4025-AE03-CF0B33EDDB41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094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DBB332-A0EE-4C5C-8FAA-1E3A038D8CD1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Picture</a:t>
            </a:r>
            <a:r>
              <a:rPr lang="en-US" altLang="en-US" b="1">
                <a:solidFill>
                  <a:srgbClr val="121328"/>
                </a:solidFill>
              </a:rPr>
              <a:t>: </a:t>
            </a:r>
            <a:r>
              <a:rPr lang="en-US" altLang="en-US" b="1">
                <a:solidFill>
                  <a:srgbClr val="121328"/>
                </a:solidFill>
                <a:hlinkClick r:id="rId3"/>
              </a:rPr>
              <a:t>http://www.cs.umd.edu/hcil/treemap-history/</a:t>
            </a:r>
            <a:endParaRPr lang="en-US" altLang="en-US" b="1">
              <a:solidFill>
                <a:srgbClr val="121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2A741E-CF8F-4781-9644-6E6CF1951D6D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JH:  I have not found a good infocube picture on the web</a:t>
            </a:r>
          </a:p>
        </p:txBody>
      </p:sp>
    </p:spTree>
    <p:extLst>
      <p:ext uri="{BB962C8B-B14F-4D97-AF65-F5344CB8AC3E}">
        <p14:creationId xmlns:p14="http://schemas.microsoft.com/office/powerpoint/2010/main" val="44339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77D637-633C-437E-8865-B2FE2FE34EB3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http://nadeausoftware.com/articles/visualization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550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092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008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45094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334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6598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83344-3EC9-4AEF-ACB3-00B66669D043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For lecture, this may be OK here, but I think discussion of standardization/normalization is better kept all together in Chapter 3</a:t>
            </a:r>
          </a:p>
        </p:txBody>
      </p:sp>
    </p:spTree>
    <p:extLst>
      <p:ext uri="{BB962C8B-B14F-4D97-AF65-F5344CB8AC3E}">
        <p14:creationId xmlns:p14="http://schemas.microsoft.com/office/powerpoint/2010/main" val="3753837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C9304-A84E-4F8D-8D41-A10CC12ECD16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3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A4C53A-154B-483F-BB63-C5B68814D43F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459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EDAD38-CF67-46E9-8730-3F6A9ACE7D3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154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5E966D-9331-4C9C-A98B-BCFBB5DDC2F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04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0544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2150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589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566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200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8169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9203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249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0252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040A6C-D23A-42F9-B45F-6450789BDFF1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0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2249319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471613-E507-42F8-A19F-CD0E1B548D73}" type="slidenum">
              <a:rPr lang="en-US" altLang="en-US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08/10/23: This slide was out of date.  Draft of new version above.</a:t>
            </a:r>
          </a:p>
          <a:p>
            <a:pPr>
              <a:lnSpc>
                <a:spcPct val="120000"/>
              </a:lnSpc>
            </a:pPr>
            <a:r>
              <a:rPr lang="en-US" altLang="en-US"/>
              <a:t>Cut out the following: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/>
              <a:t>Data description, data exploration, and measure data similarity set the basis for quality data preprocessing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/>
              <a:t>A lot of methods have been developed but data preprocessing still an active area of research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23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B33277-72B7-4E8D-B589-5E87AADE9832}" type="slidenum">
              <a:rPr lang="en-US" altLang="en-US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08.11.02: This needs to be updated to reflect changes.</a:t>
            </a:r>
          </a:p>
        </p:txBody>
      </p:sp>
    </p:spTree>
    <p:extLst>
      <p:ext uri="{BB962C8B-B14F-4D97-AF65-F5344CB8AC3E}">
        <p14:creationId xmlns:p14="http://schemas.microsoft.com/office/powerpoint/2010/main" val="26009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962853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BF2BCA5-286D-4141-A2EB-331C91172E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8840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D865-9C14-49B8-8DC5-4A4EFA0FB4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8822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8105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980745-0AD1-41CE-A080-33B1A00EA3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56013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471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08987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19DBC-6463-41C9-898E-2A92E31CE02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633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F5AF79-B119-4FF0-9CDE-ADEFC360FAA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34728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6E320-32B4-499F-9DCF-AD25C7259A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8828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304800"/>
            <a:ext cx="2921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304800"/>
            <a:ext cx="85598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6AB683-3D30-48AB-A4A0-BB487C9C6A9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94995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29640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9413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29536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7254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940225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68935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8973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6256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7311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15028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38105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6"/>
          <p:cNvSpPr>
            <a:spLocks noChangeArrowheads="1"/>
          </p:cNvSpPr>
          <p:nvPr/>
        </p:nvSpPr>
        <p:spPr bwMode="gray">
          <a:xfrm>
            <a:off x="406401" y="1143000"/>
            <a:ext cx="10968567" cy="46038"/>
          </a:xfrm>
          <a:prstGeom prst="rect">
            <a:avLst/>
          </a:prstGeom>
          <a:gradFill rotWithShape="0">
            <a:gsLst>
              <a:gs pos="0">
                <a:srgbClr val="008080">
                  <a:alpha val="95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>
              <a:solidFill>
                <a:srgbClr val="000000"/>
              </a:solidFill>
            </a:endParaRPr>
          </a:p>
        </p:txBody>
      </p:sp>
      <p:sp>
        <p:nvSpPr>
          <p:cNvPr id="2051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304800"/>
            <a:ext cx="1168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95400"/>
            <a:ext cx="11176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77000"/>
            <a:ext cx="254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DE5E639-12BF-4B50-92D4-DA62F252029C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1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products/mathematica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://mathworld.wolfram.com/ChernoffFace.html" TargetMode="External"/><Relationship Id="rId4" Type="http://schemas.openxmlformats.org/officeDocument/2006/relationships/hyperlink" Target="http://www.amazon.com/exec/obidos/ASIN/0062731025/ref=nosim/weisstein-20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gif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79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3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3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05.w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0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99752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 Mining: Concepts and Principles</a:t>
            </a:r>
            <a:br>
              <a:rPr lang="en-US" altLang="zh-TW" dirty="0"/>
            </a:br>
            <a:r>
              <a:rPr lang="en-US" altLang="zh-TW" dirty="0"/>
              <a:t>Chapter 2. </a:t>
            </a:r>
            <a:r>
              <a:rPr lang="en-US" altLang="en-US" dirty="0"/>
              <a:t>Getting to Know Your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Slightly Modified from the slides by Prof. </a:t>
            </a:r>
            <a:r>
              <a:rPr lang="en-US" altLang="zh-TW" dirty="0" err="1"/>
              <a:t>Jiawei</a:t>
            </a:r>
            <a:r>
              <a:rPr lang="en-US" altLang="zh-TW" dirty="0"/>
              <a:t> Han, UIUC CS412 Course (Introduction to Data Mining)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97539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Inherent </a:t>
            </a:r>
            <a:r>
              <a:rPr lang="en-US" altLang="en-US" sz="2400" b="1" dirty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762875" y="26193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4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/>
              <a:t>Data dispersion characteristics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Median, max, min, quantiles, outliers, variance, ...</a:t>
            </a:r>
          </a:p>
          <a:p>
            <a:r>
              <a:rPr lang="en-US" altLang="en-US" sz="2400" u="sng" dirty="0"/>
              <a:t>Numerical dimensions</a:t>
            </a:r>
            <a:r>
              <a:rPr lang="en-US" altLang="en-US" sz="2400" dirty="0"/>
              <a:t>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sz="2400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quantile analysis on sorted intervals</a:t>
            </a:r>
          </a:p>
          <a:p>
            <a:r>
              <a:rPr lang="en-US" altLang="en-US" sz="2400" u="sng" dirty="0"/>
              <a:t>Dispersion analysis on computed measures</a:t>
            </a:r>
            <a:endParaRPr lang="en-US" altLang="en-US" sz="2400" dirty="0"/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Mean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Weighted arithmetic mean: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Trimmed mean: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Chopping extreme values (e.g., Olympics gymnastics score computation)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165284"/>
              </p:ext>
            </p:extLst>
          </p:nvPr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3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13006"/>
              </p:ext>
            </p:extLst>
          </p:nvPr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4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2271287"/>
              </p:ext>
            </p:extLst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5" name="Equation" r:id="rId8" imgW="596900" imgH="431800" progId="Equation.3">
                  <p:embed/>
                </p:oleObj>
              </mc:Choice>
              <mc:Fallback>
                <p:oleObj name="Equation" r:id="rId8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(2) Median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911" y="1212431"/>
            <a:ext cx="11333289" cy="1880813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Median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Middle value if odd number of values, or average of the middle two values otherwise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Estimated by interpolation (for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grouped data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u="sng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dirty="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2923"/>
              </p:ext>
            </p:extLst>
          </p:nvPr>
        </p:nvGraphicFramePr>
        <p:xfrm>
          <a:off x="1979766" y="5440174"/>
          <a:ext cx="5917905" cy="11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6" y="5440174"/>
                        <a:ext cx="5917905" cy="1164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1" y="2490933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387" y="4957482"/>
            <a:ext cx="18377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Approximate median</a:t>
            </a:r>
          </a:p>
        </p:txBody>
      </p:sp>
      <p:sp>
        <p:nvSpPr>
          <p:cNvPr id="3" name="Curved Right Arrow 2"/>
          <p:cNvSpPr/>
          <p:nvPr/>
        </p:nvSpPr>
        <p:spPr>
          <a:xfrm rot="19277405">
            <a:off x="1366863" y="5742471"/>
            <a:ext cx="430813" cy="733667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59" y="6478100"/>
            <a:ext cx="183776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Low interval 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6717" y="5405682"/>
            <a:ext cx="23445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Interval width (L</a:t>
            </a:r>
            <a:r>
              <a:rPr lang="en-US" sz="1800" baseline="-25000" dirty="0"/>
              <a:t>2</a:t>
            </a:r>
            <a:r>
              <a:rPr lang="en-US" sz="1800" dirty="0"/>
              <a:t> – L</a:t>
            </a:r>
            <a:r>
              <a:rPr lang="en-US" sz="1800" baseline="-25000" dirty="0"/>
              <a:t>1</a:t>
            </a:r>
            <a:r>
              <a:rPr lang="en-US" sz="1800" dirty="0"/>
              <a:t>)</a:t>
            </a:r>
          </a:p>
        </p:txBody>
      </p:sp>
      <p:sp>
        <p:nvSpPr>
          <p:cNvPr id="5" name="Right Arrow 4"/>
          <p:cNvSpPr/>
          <p:nvPr/>
        </p:nvSpPr>
        <p:spPr>
          <a:xfrm rot="7632380">
            <a:off x="7962272" y="5744057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5939" y="4857107"/>
            <a:ext cx="337852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Sum before the median interval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5928659" y="5236532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3577100" y="6258809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4239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Mode: Value 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Bimodal</a:t>
            </a:r>
          </a:p>
          <a:p>
            <a:pPr lvl="1"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3247"/>
              </p:ext>
            </p:extLst>
          </p:nvPr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1" name="Equation" r:id="rId4" imgW="2197100" imgH="203200" progId="Equation.3">
                  <p:embed/>
                </p:oleObj>
              </mc:Choice>
              <mc:Fallback>
                <p:oleObj name="Equation" r:id="rId4" imgW="219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← — ————</a:t>
            </a:r>
            <a:r>
              <a:rPr lang="en-US" dirty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————→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central tendency</a:t>
            </a:r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086600" y="1504951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9"/>
            <a:ext cx="10801350" cy="2621087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dirty="0">
                <a:latin typeface="Calibri" panose="020F0502020204030204" pitchFamily="34" charset="0"/>
              </a:rPr>
              <a:t>Variance 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computation)</a:t>
            </a:r>
          </a:p>
          <a:p>
            <a:pPr lvl="3"/>
            <a:r>
              <a:rPr lang="en-US" altLang="en-US" dirty="0">
                <a:latin typeface="Calibri" panose="020F0502020204030204" pitchFamily="34" charset="0"/>
              </a:rPr>
              <a:t>Q: Can you compute it incrementally and efficiently?</a:t>
            </a: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Standard 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963764"/>
              </p:ext>
            </p:extLst>
          </p:nvPr>
        </p:nvGraphicFramePr>
        <p:xfrm>
          <a:off x="2643389" y="2968890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3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2968890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0651375"/>
              </p:ext>
            </p:extLst>
          </p:nvPr>
        </p:nvGraphicFramePr>
        <p:xfrm>
          <a:off x="2643389" y="4131693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4" name="Equation" r:id="rId6" imgW="2235200" imgH="431800" progId="Equation.3">
                  <p:embed/>
                </p:oleObj>
              </mc:Choice>
              <mc:Fallback>
                <p:oleObj name="Equation" r:id="rId6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4131693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triped Right Arrow 1"/>
          <p:cNvSpPr/>
          <p:nvPr/>
        </p:nvSpPr>
        <p:spPr>
          <a:xfrm rot="2477785">
            <a:off x="1909061" y="2498533"/>
            <a:ext cx="1832813" cy="266288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2169231">
            <a:off x="4992371" y="2662901"/>
            <a:ext cx="978995" cy="27257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19200"/>
            <a:ext cx="11049001" cy="5384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Boxplot</a:t>
            </a:r>
            <a:r>
              <a:rPr lang="en-US" altLang="en-US" sz="2400" dirty="0"/>
              <a:t>: graphic display of five-number summary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Histogram</a:t>
            </a:r>
            <a:r>
              <a:rPr lang="en-US" altLang="en-US" sz="2400" dirty="0"/>
              <a:t>: x-axis are values, y-axis </a:t>
            </a:r>
            <a:r>
              <a:rPr lang="en-US" altLang="en-US" sz="2400" dirty="0" err="1"/>
              <a:t>repres</a:t>
            </a:r>
            <a:r>
              <a:rPr lang="en-US" altLang="en-US" sz="2400" dirty="0"/>
              <a:t>. frequencies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 plot</a:t>
            </a:r>
            <a:r>
              <a:rPr lang="en-US" altLang="en-US" sz="2400" dirty="0"/>
              <a:t>:  each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is paired with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 indicating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% of data  are </a:t>
            </a:r>
            <a:r>
              <a:rPr lang="en-US" altLang="en-US" sz="2400" dirty="0">
                <a:sym typeface="Symbol" panose="05050102010706020507" pitchFamily="18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Quantile-quantile (q-q) plot</a:t>
            </a:r>
            <a:r>
              <a:rPr lang="en-US" altLang="en-US" sz="2400" dirty="0"/>
              <a:t>: graphs the quantiles of one </a:t>
            </a:r>
            <a:r>
              <a:rPr lang="en-US" altLang="en-US" sz="2400" dirty="0" err="1"/>
              <a:t>univariant</a:t>
            </a:r>
            <a:r>
              <a:rPr lang="en-US" altLang="en-US" sz="2400" dirty="0"/>
              <a:t> distribution against the corresponding quantiles of another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Scatter plot</a:t>
            </a:r>
            <a:r>
              <a:rPr lang="en-US" altLang="en-US" sz="2400" dirty="0"/>
              <a:t>: each pair of values is a pair of coordinates and plotted as points in the plane</a:t>
            </a:r>
          </a:p>
        </p:txBody>
      </p:sp>
    </p:spTree>
    <p:extLst>
      <p:ext uri="{BB962C8B-B14F-4D97-AF65-F5344CB8AC3E}">
        <p14:creationId xmlns:p14="http://schemas.microsoft.com/office/powerpoint/2010/main" val="218631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Measuring the Dispersion of Data: Quartiles &amp; Boxplots  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64292"/>
            <a:ext cx="7153364" cy="45160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Quartiles</a:t>
            </a:r>
            <a:r>
              <a:rPr lang="en-US" altLang="en-US" dirty="0">
                <a:latin typeface="Calibri" panose="020F0502020204030204" pitchFamily="34" charset="0"/>
              </a:rPr>
              <a:t>: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 (25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 (75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Inter-quartile range</a:t>
            </a:r>
            <a:r>
              <a:rPr lang="en-US" altLang="en-US" dirty="0">
                <a:latin typeface="Calibri" panose="020F0502020204030204" pitchFamily="34" charset="0"/>
              </a:rPr>
              <a:t>: IQR = Q</a:t>
            </a:r>
            <a:r>
              <a:rPr lang="en-US" altLang="en-US" baseline="-25000" dirty="0">
                <a:latin typeface="Calibri" panose="020F0502020204030204" pitchFamily="34" charset="0"/>
              </a:rPr>
              <a:t>3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Five number summary</a:t>
            </a:r>
            <a:r>
              <a:rPr lang="en-US" altLang="en-US" dirty="0">
                <a:latin typeface="Calibri" panose="020F0502020204030204" pitchFamily="34" charset="0"/>
              </a:rPr>
              <a:t>: min,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median,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Boxplot</a:t>
            </a:r>
            <a:r>
              <a:rPr lang="en-US" altLang="en-US" dirty="0">
                <a:latin typeface="Calibri" panose="020F0502020204030204" pitchFamily="34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Median (Q</a:t>
            </a:r>
            <a:r>
              <a:rPr lang="en-US" altLang="en-US" baseline="-25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Whiskers: two lines outside the box extended to Minimum and Maximum</a:t>
            </a:r>
          </a:p>
        </p:txBody>
      </p:sp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5476348"/>
            <a:ext cx="10595264" cy="10333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Outlier</a:t>
            </a:r>
            <a:r>
              <a:rPr lang="en-US" altLang="en-US" dirty="0">
                <a:latin typeface="Calibri" panose="020F0502020204030204" pitchFamily="34" charset="0"/>
              </a:rPr>
              <a:t>: usually, a value higher/lower than 1.5 x IQR</a:t>
            </a:r>
          </a:p>
        </p:txBody>
      </p:sp>
    </p:spTree>
    <p:extLst>
      <p:ext uri="{BB962C8B-B14F-4D97-AF65-F5344CB8AC3E}">
        <p14:creationId xmlns:p14="http://schemas.microsoft.com/office/powerpoint/2010/main" val="3278097179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4" y="171450"/>
            <a:ext cx="11706225" cy="7429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Visualization of Data Dispersion: 3-D Boxplots</a:t>
            </a:r>
            <a:endParaRPr lang="en-US" altLang="en-US" sz="6000" dirty="0"/>
          </a:p>
        </p:txBody>
      </p:sp>
      <p:pic>
        <p:nvPicPr>
          <p:cNvPr id="22534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33475"/>
            <a:ext cx="10267950" cy="63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8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570122"/>
              </p:ext>
            </p:extLst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Chart" r:id="rId4" imgW="7915188" imgH="3848049" progId="MSGraph.Chart.8">
                  <p:embed followColorScheme="full"/>
                </p:oleObj>
              </mc:Choice>
              <mc:Fallback>
                <p:oleObj name="Chart" r:id="rId4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Differences between histograms and bar charts</a:t>
            </a:r>
          </a:p>
          <a:p>
            <a:pPr lvl="1"/>
            <a:r>
              <a:rPr lang="en-US" dirty="0"/>
              <a:t>Histograms are used to show distributions of variables while bar charts are used to compare variables</a:t>
            </a:r>
          </a:p>
          <a:p>
            <a:pPr lvl="1"/>
            <a:r>
              <a:rPr lang="en-US" dirty="0"/>
              <a:t>Histograms plot binned quantitative data while bar charts plot categorical data</a:t>
            </a:r>
          </a:p>
          <a:p>
            <a:pPr lvl="1"/>
            <a:r>
              <a:rPr lang="en-US" dirty="0"/>
              <a:t>Bars can be reordered in bar charts but not in histograms</a:t>
            </a:r>
          </a:p>
          <a:p>
            <a:pPr lvl="1"/>
            <a:r>
              <a:rPr lang="en-US" dirty="0"/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988311795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3814276"/>
              </p:ext>
            </p:extLst>
          </p:nvPr>
        </p:nvGraphicFramePr>
        <p:xfrm>
          <a:off x="1314450" y="1277936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6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6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2095196"/>
              </p:ext>
            </p:extLst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7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00725" y="2039935"/>
            <a:ext cx="5457825" cy="337979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two histograms shown in the left may have the same boxplot representation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same values for: min, Q1, median, Q3, max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But they have rather different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2659155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/>
              <a:t>Quantile Plot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49" y="1331914"/>
            <a:ext cx="10810875" cy="24780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/>
              <a:t>quantile</a:t>
            </a:r>
            <a:r>
              <a:rPr lang="en-US" altLang="en-US" sz="2400" dirty="0"/>
              <a:t>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22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3257550"/>
            <a:ext cx="6029325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1143000"/>
            <a:ext cx="10896600" cy="2209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2</a:t>
            </a:r>
          </a:p>
        </p:txBody>
      </p:sp>
      <p:pic>
        <p:nvPicPr>
          <p:cNvPr id="46082" name="Picture 2" descr="Image result for quantile-quantil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3187700"/>
            <a:ext cx="4969087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4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scatter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08" y="1918060"/>
            <a:ext cx="6824477" cy="4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Scatter plot</a:t>
            </a:r>
          </a:p>
        </p:txBody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1500" y="1295400"/>
            <a:ext cx="10972800" cy="177958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Provides a first look at bivariate data to see clusters of points, outliers, etc.</a:t>
            </a:r>
          </a:p>
          <a:p>
            <a:pPr eaLnBrk="1" hangingPunct="1"/>
            <a:r>
              <a:rPr lang="en-US" altLang="en-US" sz="2400" dirty="0"/>
              <a:t>Each pair of values is treated as a pair of coordinates and plotted as points in the plane</a:t>
            </a: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3112915"/>
            <a:ext cx="5217843" cy="2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9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9550"/>
            <a:ext cx="10972800" cy="8572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Positively and Negatively Correlated Data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724" y="4437062"/>
            <a:ext cx="4676775" cy="211613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right half is negatively correlated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30725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715000" y="5076825"/>
            <a:ext cx="6096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833099"/>
              </p:ext>
            </p:extLst>
          </p:nvPr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7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58002"/>
              </p:ext>
            </p:extLst>
          </p:nvPr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8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18-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7950" y="1714500"/>
            <a:ext cx="4038600" cy="3733800"/>
          </a:xfrm>
          <a:noFill/>
        </p:spPr>
      </p:pic>
      <p:pic>
        <p:nvPicPr>
          <p:cNvPr id="3174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1943100"/>
            <a:ext cx="4191000" cy="3505200"/>
          </a:xfrm>
          <a:noFill/>
        </p:spPr>
      </p:pic>
      <p:pic>
        <p:nvPicPr>
          <p:cNvPr id="31749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735138"/>
            <a:ext cx="4267200" cy="3606800"/>
          </a:xfrm>
          <a:noFill/>
        </p:spPr>
      </p:pic>
      <p:sp>
        <p:nvSpPr>
          <p:cNvPr id="317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900" dirty="0"/>
              <a:t>Uncorrelated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85903376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4619625" y="36099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51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Data Visualization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4" y="1133474"/>
            <a:ext cx="11210925" cy="5724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data visualization?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Gain insight </a:t>
            </a:r>
            <a:r>
              <a:rPr lang="en-US" altLang="en-US" sz="2400" dirty="0"/>
              <a:t>into an information space by mapping data onto graphical primitives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qualitative overview </a:t>
            </a:r>
            <a:r>
              <a:rPr lang="en-US" altLang="en-US" sz="2400" dirty="0"/>
              <a:t>of large data sets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Search for patterns</a:t>
            </a:r>
            <a:r>
              <a:rPr lang="en-US" altLang="en-US" sz="2400" dirty="0"/>
              <a:t>, trends, structure, irregularities, relationships among data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Help find interesting regions and suitable parameters </a:t>
            </a:r>
            <a:r>
              <a:rPr lang="en-US" altLang="en-US" sz="2400" dirty="0"/>
              <a:t>for further quantitative analysis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a visual proof </a:t>
            </a:r>
            <a:r>
              <a:rPr lang="en-US" altLang="en-US" sz="2400" dirty="0"/>
              <a:t>of computer representations derived</a:t>
            </a:r>
          </a:p>
          <a:p>
            <a:pPr eaLnBrk="1" hangingPunct="1"/>
            <a:r>
              <a:rPr lang="en-US" altLang="en-US" sz="2400" dirty="0"/>
              <a:t>Categorization of visualization methods: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Pixel-oriented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Geometric projection </a:t>
            </a:r>
            <a:r>
              <a:rPr lang="en-US" altLang="en-US" sz="2400" dirty="0"/>
              <a:t>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Icon-based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Hierarchical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Visualizing complex data and relations</a:t>
            </a:r>
          </a:p>
        </p:txBody>
      </p:sp>
    </p:spTree>
    <p:extLst>
      <p:ext uri="{BB962C8B-B14F-4D97-AF65-F5344CB8AC3E}">
        <p14:creationId xmlns:p14="http://schemas.microsoft.com/office/powerpoint/2010/main" val="508432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599" y="3810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Pixel-Oriented Visualization Techniques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219200"/>
            <a:ext cx="10944225" cy="1905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For a data set of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dimensions, create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windows on the screen, one for each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 values of a record are mapped to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pixels at the corresponding positions in the windows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colors of the pixels reflect the corresponding values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3444875"/>
            <a:ext cx="86137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638300" y="62785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Income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867150" y="6303964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(b) Credit Limit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019799" y="624602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(c) transaction volume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802686" y="624602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(d) age</a:t>
            </a:r>
          </a:p>
        </p:txBody>
      </p:sp>
    </p:spTree>
    <p:extLst>
      <p:ext uri="{BB962C8B-B14F-4D97-AF65-F5344CB8AC3E}">
        <p14:creationId xmlns:p14="http://schemas.microsoft.com/office/powerpoint/2010/main" val="3154459610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9125" y="3048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Laying Out Pixels in Circle Segments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87" y="1158876"/>
            <a:ext cx="10944225" cy="838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To save space and show the connections among multiple dimensions, space filling is often done in a circle segment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905000" y="5851526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Representing a data record in circle segment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6629400" y="6156326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(b) Laying out pixels in circle segment</a:t>
            </a:r>
          </a:p>
        </p:txBody>
      </p:sp>
      <p:pic>
        <p:nvPicPr>
          <p:cNvPr id="3584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498726"/>
            <a:ext cx="37576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88369"/>
            <a:ext cx="4078288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060575"/>
            <a:ext cx="4478339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81125" y="6324601"/>
            <a:ext cx="4573589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Representing about 265,000 50-dimensional Data Items with the ‘Circle Segments’ Technique</a:t>
            </a:r>
          </a:p>
        </p:txBody>
      </p:sp>
    </p:spTree>
    <p:extLst>
      <p:ext uri="{BB962C8B-B14F-4D97-AF65-F5344CB8AC3E}">
        <p14:creationId xmlns:p14="http://schemas.microsoft.com/office/powerpoint/2010/main" val="29332586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Geometric Projection Visualization Techniques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19200"/>
            <a:ext cx="109347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geometric transformations and projections of the data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Direct visualization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Scatterplot and scatterplot matrices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Landscapes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Projection pursuit technique: Help users find meaningful projections of multidimensional data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Prosection views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Hyperslice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Parallel coordinates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455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Data Visualization</a:t>
            </a:r>
          </a:p>
        </p:txBody>
      </p:sp>
      <p:pic>
        <p:nvPicPr>
          <p:cNvPr id="37893" name="Picture 3" descr="fig1-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7315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4"/>
          <p:cNvSpPr txBox="1">
            <a:spLocks noChangeArrowheads="1"/>
          </p:cNvSpPr>
          <p:nvPr/>
        </p:nvSpPr>
        <p:spPr bwMode="auto">
          <a:xfrm rot="5400000">
            <a:off x="-331788" y="3630613"/>
            <a:ext cx="508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Ribbons with Twists Based on Vorticity</a:t>
            </a:r>
          </a:p>
        </p:txBody>
      </p:sp>
    </p:spTree>
    <p:extLst>
      <p:ext uri="{BB962C8B-B14F-4D97-AF65-F5344CB8AC3E}">
        <p14:creationId xmlns:p14="http://schemas.microsoft.com/office/powerpoint/2010/main" val="177571260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763000" cy="800100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Scatterplot Matrices</a:t>
            </a:r>
            <a:endParaRPr lang="en-US" alt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3300" y="2589211"/>
            <a:ext cx="3397309" cy="205898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Matrix </a:t>
            </a:r>
            <a:r>
              <a:rPr lang="de-DE" altLang="en-US" sz="2400" dirty="0"/>
              <a:t>of scatterplots (x-y-diagrams) of the k-dim. data </a:t>
            </a:r>
          </a:p>
          <a:p>
            <a:pPr>
              <a:lnSpc>
                <a:spcPct val="80000"/>
              </a:lnSpc>
            </a:pPr>
            <a:r>
              <a:rPr lang="de-DE" altLang="en-US" sz="2400" dirty="0"/>
              <a:t>A total of k(k-1)/2 distinct scatterplots</a:t>
            </a:r>
            <a:endParaRPr lang="en-US" altLang="en-US" sz="2400" dirty="0"/>
          </a:p>
        </p:txBody>
      </p:sp>
      <p:pic>
        <p:nvPicPr>
          <p:cNvPr id="38917" name="Picture 4" descr="scat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4" y="1246187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 rot="-5400000">
            <a:off x="-326231" y="34599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</a:t>
            </a:r>
            <a:r>
              <a:rPr lang="de-DE" altLang="en-US" sz="800" u="sng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ermission of M. Ward, Worcester Polytechnic</a:t>
            </a:r>
            <a:r>
              <a:rPr lang="de-DE" altLang="en-US" sz="12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7548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957263" y="6198543"/>
            <a:ext cx="6205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400" dirty="0">
                <a:latin typeface="+mn-lt"/>
              </a:rPr>
              <a:t>news articles visualized as a landscape</a:t>
            </a:r>
          </a:p>
        </p:txBody>
      </p:sp>
      <p:pic>
        <p:nvPicPr>
          <p:cNvPr id="39941" name="Picture 4" descr="Land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288626"/>
            <a:ext cx="6397662" cy="49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 rot="-5400000">
            <a:off x="-1177925" y="3373437"/>
            <a:ext cx="3721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10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B. Wright, Visible Decisions Inc.</a:t>
            </a:r>
          </a:p>
        </p:txBody>
      </p:sp>
      <p:sp>
        <p:nvSpPr>
          <p:cNvPr id="399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Landscapes</a:t>
            </a:r>
            <a:endParaRPr lang="en-US" altLang="en-US" sz="4800" dirty="0"/>
          </a:p>
        </p:txBody>
      </p:sp>
      <p:sp>
        <p:nvSpPr>
          <p:cNvPr id="399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286625" y="1711324"/>
            <a:ext cx="4157662" cy="382905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Visualization of the data as perspective landscape</a:t>
            </a:r>
            <a:endParaRPr lang="de-DE" altLang="en-US" sz="2400" b="1" dirty="0"/>
          </a:p>
          <a:p>
            <a:pPr eaLnBrk="1" hangingPunct="1"/>
            <a:endParaRPr lang="de-DE" altLang="en-US" sz="2400" dirty="0"/>
          </a:p>
          <a:p>
            <a:pPr eaLnBrk="1" hangingPunct="1"/>
            <a:r>
              <a:rPr lang="de-DE" altLang="en-US" sz="2400" dirty="0"/>
              <a:t>The data needs to be transformed into a (possibly artificial) 2D spatial representation which preserves the characteristics of the data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81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Parallel Coordinates</a:t>
            </a:r>
            <a:endParaRPr lang="en-US" altLang="en-US" sz="400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41" y="1390649"/>
            <a:ext cx="5495925" cy="474345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n equidistant axes which are parallel to one of the screen axes and correspond to the attributes 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The axes are scaled to the [minimum, maximum]: range of the corresponding attribute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Every data item corresponds to a polygonal line which intersects each of the axes at the point which corresponds to the value for the attribute</a:t>
            </a:r>
            <a:endParaRPr lang="en-US" altLang="en-US" sz="2400" dirty="0"/>
          </a:p>
        </p:txBody>
      </p:sp>
      <p:pic>
        <p:nvPicPr>
          <p:cNvPr id="93186" name="Picture 2" descr="Parallel coordin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6" y="1142999"/>
            <a:ext cx="5463022" cy="54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6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ParCoord_KapI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1163637"/>
            <a:ext cx="8372475" cy="553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Parallel Coordinates of a Data Set</a:t>
            </a:r>
          </a:p>
        </p:txBody>
      </p:sp>
    </p:spTree>
    <p:extLst>
      <p:ext uri="{BB962C8B-B14F-4D97-AF65-F5344CB8AC3E}">
        <p14:creationId xmlns:p14="http://schemas.microsoft.com/office/powerpoint/2010/main" val="1419574960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Icon-Based Visualization Techniques</a:t>
            </a:r>
            <a:endParaRPr lang="en-US" alt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9125" y="1447800"/>
            <a:ext cx="10934700" cy="495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values as features of icons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Typical visualization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Chernoff Faces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Stick Figures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General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Shape coding: Use shape to represent certain information encoding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Color icons: Use color icons to encode more information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Tile bars: Use small icons to represent the relevant feature vectors in document retrieval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220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Chernoff Faces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566" y="1166093"/>
            <a:ext cx="10972800" cy="266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way to display variables on a two-dimensional surface, e.g., let x be eyebrow slant, y be eye size, z be nose length, etc.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lang="en-US" altLang="en-US" sz="2400" i="1" dirty="0">
                <a:latin typeface="Calibri" panose="020F0502020204030204" pitchFamily="34" charset="0"/>
                <a:hlinkClick r:id="rId3"/>
              </a:rPr>
              <a:t>Mathematica</a:t>
            </a:r>
            <a:r>
              <a:rPr lang="en-US" altLang="en-US" sz="2400" dirty="0">
                <a:latin typeface="Calibri" panose="020F0502020204030204" pitchFamily="34" charset="0"/>
              </a:rPr>
              <a:t> (S. Dickson)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49566" y="4038600"/>
            <a:ext cx="6324600" cy="254829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REFERENCE: </a:t>
            </a:r>
            <a:r>
              <a:rPr lang="en-US" altLang="en-US" sz="2400" dirty="0" err="1">
                <a:latin typeface="Calibri" panose="020F0502020204030204" pitchFamily="34" charset="0"/>
              </a:rPr>
              <a:t>Gonick</a:t>
            </a:r>
            <a:r>
              <a:rPr lang="en-US" altLang="en-US" sz="2400" dirty="0">
                <a:latin typeface="Calibri" panose="020F0502020204030204" pitchFamily="34" charset="0"/>
              </a:rPr>
              <a:t>, L. and Smith, W. </a:t>
            </a:r>
            <a:r>
              <a:rPr lang="en-US" altLang="en-US" sz="2400" i="1" dirty="0">
                <a:latin typeface="Calibri" panose="020F0502020204030204" pitchFamily="34" charset="0"/>
                <a:hlinkClick r:id="rId4"/>
              </a:rPr>
              <a:t>The Cartoon Guide to Statistics.</a:t>
            </a:r>
            <a:r>
              <a:rPr lang="en-US" altLang="en-US" sz="2400" dirty="0">
                <a:latin typeface="Calibri" panose="020F0502020204030204" pitchFamily="34" charset="0"/>
              </a:rPr>
              <a:t> New York: Harper Perennial, p. 212, 1993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Weisstein</a:t>
            </a:r>
            <a:r>
              <a:rPr lang="en-US" altLang="en-US" sz="2400" dirty="0">
                <a:latin typeface="Calibri" panose="020F0502020204030204" pitchFamily="34" charset="0"/>
              </a:rPr>
              <a:t>, Eric W. "</a:t>
            </a:r>
            <a:r>
              <a:rPr lang="en-US" altLang="en-US" sz="2400" dirty="0" err="1">
                <a:latin typeface="Calibri" panose="020F0502020204030204" pitchFamily="34" charset="0"/>
              </a:rPr>
              <a:t>Chernoff</a:t>
            </a:r>
            <a:r>
              <a:rPr lang="en-US" altLang="en-US" sz="2400" dirty="0">
                <a:latin typeface="Calibri" panose="020F0502020204030204" pitchFamily="34" charset="0"/>
              </a:rPr>
              <a:t> Face." From </a:t>
            </a:r>
            <a:r>
              <a:rPr lang="en-US" altLang="en-US" sz="2400" i="1" dirty="0" err="1">
                <a:latin typeface="Calibri" panose="020F0502020204030204" pitchFamily="34" charset="0"/>
              </a:rPr>
              <a:t>MathWorld</a:t>
            </a:r>
            <a:r>
              <a:rPr lang="en-US" altLang="en-US" sz="2400" dirty="0">
                <a:latin typeface="Calibri" panose="020F0502020204030204" pitchFamily="34" charset="0"/>
              </a:rPr>
              <a:t>--A Wolfram Web Resource. </a:t>
            </a:r>
            <a:r>
              <a:rPr lang="en-US" altLang="en-US" sz="2400" dirty="0">
                <a:latin typeface="Calibri" panose="020F0502020204030204" pitchFamily="34" charset="0"/>
                <a:hlinkClick r:id="rId5"/>
              </a:rPr>
              <a:t>mathworld.wolfram.com/ChernoffFace.html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44038" name="Picture 4" descr="ChernoffFa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66" y="3533416"/>
            <a:ext cx="4276725" cy="31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003739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2" descr="StickCen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6" y="1176042"/>
            <a:ext cx="6165641" cy="5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2085975" y="1066800"/>
            <a:ext cx="82486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defTabSz="3810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3810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810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810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eaLnBrk="1" hangingPunct="1">
              <a:buClrTx/>
              <a:buSzPct val="130000"/>
              <a:buFontTx/>
              <a:buNone/>
            </a:pPr>
            <a:endParaRPr lang="de-DE" altLang="en-US" sz="40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</a:t>
            </a: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 sz="18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 rot="-5417876">
            <a:off x="-997158" y="3951289"/>
            <a:ext cx="3582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G. Grinstein, University of Massachusettes at Lowell</a:t>
            </a:r>
          </a:p>
        </p:txBody>
      </p:sp>
      <p:sp>
        <p:nvSpPr>
          <p:cNvPr id="450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200275" y="202111"/>
            <a:ext cx="7772400" cy="762000"/>
          </a:xfrm>
        </p:spPr>
        <p:txBody>
          <a:bodyPr/>
          <a:lstStyle/>
          <a:p>
            <a:pPr eaLnBrk="1" hangingPunct="1"/>
            <a:r>
              <a:rPr lang="de-DE" altLang="en-US" dirty="0"/>
              <a:t>Stick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dirty="0"/>
              <a:t>Figure</a:t>
            </a:r>
            <a:endParaRPr lang="en-US" altLang="en-US" sz="40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076448" y="1745308"/>
            <a:ext cx="4464091" cy="3797300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dirty="0">
                <a:latin typeface="Calibri" panose="020F0502020204030204" pitchFamily="34" charset="0"/>
              </a:rPr>
              <a:t>A census data figure showing age, income, gender, education, etc.</a:t>
            </a:r>
          </a:p>
          <a:p>
            <a:pPr>
              <a:lnSpc>
                <a:spcPct val="110000"/>
              </a:lnSpc>
            </a:pPr>
            <a:endParaRPr lang="de-DE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 5-piece stick figure (1 body and 4 limbs w. different angle/length)</a:t>
            </a:r>
          </a:p>
          <a:p>
            <a:pPr marL="0" indent="0">
              <a:lnSpc>
                <a:spcPct val="110000"/>
              </a:lnSpc>
              <a:buNone/>
            </a:pPr>
            <a:endParaRPr lang="de-DE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91400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Vis_ExConeTree_15_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12" y="4017250"/>
            <a:ext cx="4012820" cy="231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altLang="en-US" dirty="0"/>
              <a:t>Hierarchical Visualization Techniques</a:t>
            </a:r>
            <a:endParaRPr lang="en-US" alt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using a hierarchical partitioning into subspaces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Dimensional Stacking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Worlds-within-Worlds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Tree-Map 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Cone Trees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InfoCube</a:t>
            </a:r>
            <a:endParaRPr lang="en-US" altLang="en-US" sz="2400" dirty="0"/>
          </a:p>
        </p:txBody>
      </p:sp>
      <p:pic>
        <p:nvPicPr>
          <p:cNvPr id="4" name="Picture 3" descr="dim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89" y="1831954"/>
            <a:ext cx="3391720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i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82" y="1831953"/>
            <a:ext cx="3108402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64" y="4017250"/>
            <a:ext cx="2480039" cy="18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73" y="3903603"/>
            <a:ext cx="2740219" cy="208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249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Dimensional Stacking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742949" y="3581400"/>
            <a:ext cx="10429875" cy="3048000"/>
          </a:xfrm>
        </p:spPr>
        <p:txBody>
          <a:bodyPr/>
          <a:lstStyle/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n-dimensional attribute space in 2-D subspaces, which are ‘stacked’ into each other</a:t>
            </a: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attribute value ranges into classes.  The important attributes should be used on the outer levels.</a:t>
            </a:r>
            <a:endParaRPr lang="de-DE" altLang="en-US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Adequate for data with ordinal attributes of low cardinality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But, difficult to display more than nine dimensions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Important to map dimensions appropriately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67" y="1228725"/>
            <a:ext cx="8453438" cy="22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0606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590800" y="1219201"/>
            <a:ext cx="7581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2">
              <a:spcBef>
                <a:spcPts val="1900"/>
              </a:spcBef>
              <a:spcAft>
                <a:spcPts val="1500"/>
              </a:spcAft>
              <a:buClrTx/>
              <a:buSzTx/>
              <a:buNone/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M. Ward, Worcester Polytechnic Institute</a:t>
            </a:r>
          </a:p>
        </p:txBody>
      </p:sp>
      <p:pic>
        <p:nvPicPr>
          <p:cNvPr id="48132" name="Picture 3" descr="dim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460500"/>
            <a:ext cx="7419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905000" y="5715001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000">
                <a:latin typeface="Calibri" panose="020F0502020204030204" pitchFamily="34" charset="0"/>
              </a:rPr>
              <a:t>Visualization of oil mining data with longitude and latitude mapped to the outer x-, y-axes and ore grade and depth mapped to the inner x-, y-axes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Dimensional Stacking</a:t>
            </a:r>
          </a:p>
        </p:txBody>
      </p:sp>
    </p:spTree>
    <p:extLst>
      <p:ext uri="{BB962C8B-B14F-4D97-AF65-F5344CB8AC3E}">
        <p14:creationId xmlns:p14="http://schemas.microsoft.com/office/powerpoint/2010/main" val="339265922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Worlds-within-Worlds</a:t>
            </a:r>
            <a:endParaRPr lang="en-US" altLang="en-US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0549" y="1295400"/>
            <a:ext cx="10925175" cy="1981200"/>
          </a:xfrm>
        </p:spPr>
        <p:txBody>
          <a:bodyPr/>
          <a:lstStyle/>
          <a:p>
            <a:pPr marL="457200" indent="-457200"/>
            <a:r>
              <a:rPr lang="de-DE" altLang="en-US" sz="2400" dirty="0">
                <a:latin typeface="Calibri" panose="020F0502020204030204" pitchFamily="34" charset="0"/>
              </a:rPr>
              <a:t>Assign </a:t>
            </a:r>
            <a:r>
              <a:rPr lang="en-US" altLang="en-US" sz="2400" dirty="0">
                <a:latin typeface="Calibri" panose="020F0502020204030204" pitchFamily="34" charset="0"/>
              </a:rPr>
              <a:t>the function and two most important parameters to innermost world 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Fix all other parameters at constant values - draw other (1 or 2 or 3 dimensional worlds choosing these as the axes)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Software that uses this paradigm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90549" y="3057525"/>
            <a:ext cx="4400551" cy="3494088"/>
          </a:xfrm>
        </p:spPr>
        <p:txBody>
          <a:bodyPr/>
          <a:lstStyle/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N–vision: Dynamic interaction through data glove and stereo displays, including  rotation, scaling (inner) and translation (inner/outer) </a:t>
            </a:r>
          </a:p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Auto Visual: Static interaction by means of queries</a:t>
            </a:r>
          </a:p>
        </p:txBody>
      </p:sp>
      <p:pic>
        <p:nvPicPr>
          <p:cNvPr id="49158" name="Picture 4" descr="p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718742"/>
            <a:ext cx="6519600" cy="400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70898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Tree-Map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0"/>
            <a:ext cx="10982325" cy="1600200"/>
          </a:xfrm>
        </p:spPr>
        <p:txBody>
          <a:bodyPr/>
          <a:lstStyle/>
          <a:p>
            <a:pPr eaLnBrk="1" hangingPunct="1"/>
            <a:r>
              <a:rPr lang="de-DE" altLang="en-US" sz="2400"/>
              <a:t>Screen-filling method which uses a hierarchical partitioning of the screen into regions depending on the attribute values</a:t>
            </a:r>
            <a:endParaRPr lang="de-DE" altLang="en-US" sz="2400" b="1"/>
          </a:p>
          <a:p>
            <a:pPr eaLnBrk="1" hangingPunct="1"/>
            <a:r>
              <a:rPr lang="de-DE" altLang="en-US" sz="2400"/>
              <a:t>The x- and y-dimension of the screen are partitioned alternately according to the attribute values (classes)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123950" y="6367462"/>
            <a:ext cx="4567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of a File System</a:t>
            </a:r>
          </a:p>
        </p:txBody>
      </p:sp>
      <p:pic>
        <p:nvPicPr>
          <p:cNvPr id="50182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2962519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962519"/>
            <a:ext cx="4695825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6200776" y="6273800"/>
            <a:ext cx="449402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to support large data sets of a million items </a:t>
            </a:r>
          </a:p>
        </p:txBody>
      </p:sp>
    </p:spTree>
    <p:extLst>
      <p:ext uri="{BB962C8B-B14F-4D97-AF65-F5344CB8AC3E}">
        <p14:creationId xmlns:p14="http://schemas.microsoft.com/office/powerpoint/2010/main" val="3243428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InfoCube</a:t>
            </a:r>
            <a:endParaRPr lang="en-US" altLang="en-US" dirty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190625"/>
            <a:ext cx="10953750" cy="156210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A 3-D visualization technique where hierarchical information is displayed as nested semi-transparent cubes </a:t>
            </a:r>
          </a:p>
          <a:p>
            <a:pPr eaLnBrk="1" hangingPunct="1"/>
            <a:r>
              <a:rPr lang="de-DE" altLang="en-US" sz="2400" dirty="0"/>
              <a:t>The outermost cubes correspond to the top level data, while the subnodes or the lower level data are represented as smaller cubes inside the outermost cubes, etc.</a:t>
            </a:r>
          </a:p>
        </p:txBody>
      </p:sp>
      <p:pic>
        <p:nvPicPr>
          <p:cNvPr id="51205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838449"/>
            <a:ext cx="5219700" cy="397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3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(3) </a:t>
            </a:r>
            <a:r>
              <a:rPr lang="en-US" altLang="en-US" dirty="0">
                <a:cs typeface="Times New Roman" panose="02020603050405020304" pitchFamily="18" charset="0"/>
              </a:rPr>
              <a:t>Ordered Data</a:t>
            </a:r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6" descr="GraphVis_ExConeTree_15_den_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3276600"/>
            <a:ext cx="31051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5" descr="GraphVis_ExConeTree_15_d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04775"/>
            <a:ext cx="4762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104775"/>
            <a:ext cx="7410450" cy="809625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Three-D Cone Trees</a:t>
            </a:r>
            <a:endParaRPr lang="en-US" altLang="en-US" dirty="0"/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95400"/>
            <a:ext cx="6962775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i="1" dirty="0"/>
              <a:t>3D</a:t>
            </a:r>
            <a:r>
              <a:rPr lang="en-US" altLang="en-US" sz="2400" dirty="0"/>
              <a:t> </a:t>
            </a:r>
            <a:r>
              <a:rPr lang="en-US" altLang="en-US" sz="2400" i="1" dirty="0"/>
              <a:t>cone tree</a:t>
            </a:r>
            <a:r>
              <a:rPr lang="en-US" altLang="en-US" sz="2400" dirty="0"/>
              <a:t> visualization technique works well for up to a thousand nodes or so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First build a </a:t>
            </a:r>
            <a:r>
              <a:rPr lang="en-US" altLang="en-US" sz="2400" i="1" dirty="0"/>
              <a:t>2D</a:t>
            </a:r>
            <a:r>
              <a:rPr lang="en-US" altLang="en-US" sz="2400" dirty="0"/>
              <a:t> </a:t>
            </a:r>
            <a:r>
              <a:rPr lang="en-US" altLang="en-US" sz="2400" i="1" dirty="0"/>
              <a:t>circle tree</a:t>
            </a:r>
            <a:r>
              <a:rPr lang="en-US" altLang="en-US" sz="2400" dirty="0"/>
              <a:t> that arranges its nodes in concentric circles centered on the root node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Cannot avoid overlaps when projected to 2D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G. Robertson, J. </a:t>
            </a:r>
            <a:r>
              <a:rPr lang="en-US" altLang="en-US" sz="2400" dirty="0" err="1"/>
              <a:t>Mackinlay</a:t>
            </a:r>
            <a:r>
              <a:rPr lang="en-US" altLang="en-US" sz="2400" dirty="0"/>
              <a:t>, S. Card. “Cone Trees: Animated 3D Visualizations of Hierarchical Information”, </a:t>
            </a:r>
            <a:r>
              <a:rPr lang="en-US" altLang="en-US" sz="2400" i="1" dirty="0"/>
              <a:t>ACM SIGCHI'91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Graph from Nadeau Software Consulting website: Visualize a social network data set that models the way an infection spreads from one person to the next </a:t>
            </a:r>
            <a:endParaRPr lang="de-DE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0936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93" y="184011"/>
            <a:ext cx="11841015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Visualizing Complex Data and Relations: Tag Cloud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29"/>
            <a:ext cx="5486401" cy="4114800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Tag cloud</a:t>
            </a:r>
            <a:r>
              <a:rPr lang="en-US" altLang="en-US" sz="2400" dirty="0"/>
              <a:t>: Visualizing user-generated tags</a:t>
            </a:r>
          </a:p>
          <a:p>
            <a:pPr lvl="1"/>
            <a:r>
              <a:rPr lang="en-US" altLang="en-US" sz="2400" dirty="0"/>
              <a:t>The importance of tag is represented by font size/color</a:t>
            </a:r>
          </a:p>
          <a:p>
            <a:pPr lvl="1"/>
            <a:r>
              <a:rPr lang="en-US" altLang="en-US" sz="2400" dirty="0"/>
              <a:t>Popularly used to visualize word/phrase distributions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5" y="1219200"/>
            <a:ext cx="56268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572250" y="5941071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Newsmap</a:t>
            </a:r>
            <a:r>
              <a:rPr lang="en-US" altLang="en-US" sz="1800" dirty="0"/>
              <a:t>: Google News Stories in 2005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5" y="3670250"/>
            <a:ext cx="5226050" cy="1783213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16120" y="5497512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KDD 2013 Research Paper Title Tag Cloud</a:t>
            </a:r>
          </a:p>
        </p:txBody>
      </p:sp>
    </p:spTree>
    <p:extLst>
      <p:ext uri="{BB962C8B-B14F-4D97-AF65-F5344CB8AC3E}">
        <p14:creationId xmlns:p14="http://schemas.microsoft.com/office/powerpoint/2010/main" val="3085677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20" y="1176670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Visualizing Complex Data and Relations: Social Networks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30"/>
            <a:ext cx="10838329" cy="593624"/>
          </a:xfrm>
        </p:spPr>
        <p:txBody>
          <a:bodyPr/>
          <a:lstStyle/>
          <a:p>
            <a:r>
              <a:rPr lang="en-US" altLang="en-US" sz="2400" dirty="0"/>
              <a:t>Visualizing non-numerical data: </a:t>
            </a:r>
            <a:r>
              <a:rPr lang="en-US" altLang="en-US" sz="2400" dirty="0">
                <a:solidFill>
                  <a:srgbClr val="FF0000"/>
                </a:solidFill>
              </a:rPr>
              <a:t>social and information networks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81961" y="5066547"/>
            <a:ext cx="348916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typical network structure </a:t>
            </a:r>
          </a:p>
        </p:txBody>
      </p:sp>
      <p:pic>
        <p:nvPicPr>
          <p:cNvPr id="46084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39154"/>
            <a:ext cx="3833887" cy="31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87" y="1680321"/>
            <a:ext cx="3817331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937847" y="5705845"/>
            <a:ext cx="297871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social network</a:t>
            </a:r>
          </a:p>
        </p:txBody>
      </p:sp>
      <p:pic>
        <p:nvPicPr>
          <p:cNvPr id="15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22" y="4258235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9179859" y="3488630"/>
            <a:ext cx="2390628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organizing information networks</a:t>
            </a:r>
          </a:p>
        </p:txBody>
      </p:sp>
      <p:sp>
        <p:nvSpPr>
          <p:cNvPr id="3" name="Curved Right Arrow 2"/>
          <p:cNvSpPr/>
          <p:nvPr/>
        </p:nvSpPr>
        <p:spPr>
          <a:xfrm>
            <a:off x="8987118" y="3223735"/>
            <a:ext cx="385482" cy="131781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3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8896350" y="466725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24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Similarity, Dissimilarity, and Proximity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233409"/>
            <a:ext cx="10148934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2548003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Matrix and Dissimilarity Matrix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7897"/>
            <a:ext cx="7912728" cy="53166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Data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A data matrix of n data points with </a:t>
            </a:r>
            <a:r>
              <a:rPr lang="en-US" altLang="en-US" sz="2400" i="1" dirty="0"/>
              <a:t>l</a:t>
            </a:r>
            <a:r>
              <a:rPr lang="en-US" altLang="en-US" sz="2400" dirty="0"/>
              <a:t> dimensions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Dissimilarity (distance)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n data points, but registers only the distance </a:t>
            </a:r>
            <a:r>
              <a:rPr lang="en-US" altLang="zh-CN" sz="2400" i="1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n-US" altLang="zh-CN" sz="2400" i="1" dirty="0" err="1"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ea typeface="SimSun" panose="02010600030101010101" pitchFamily="2" charset="-122"/>
              </a:rPr>
              <a:t>, j</a:t>
            </a:r>
            <a:r>
              <a:rPr lang="en-US" altLang="zh-CN" sz="2400" dirty="0">
                <a:ea typeface="SimSun" panose="02010600030101010101" pitchFamily="2" charset="-122"/>
              </a:rPr>
              <a:t>) (typically metric)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Usually symmetric, thus a triangular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Distance functions </a:t>
            </a:r>
            <a:r>
              <a:rPr lang="en-US" altLang="zh-CN" sz="2400" dirty="0">
                <a:ea typeface="SimSun" panose="02010600030101010101" pitchFamily="2" charset="-122"/>
              </a:rPr>
              <a:t>are usually different for real, </a:t>
            </a:r>
            <a:r>
              <a:rPr lang="en-US" altLang="zh-CN" sz="2400" dirty="0" err="1">
                <a:ea typeface="SimSun" panose="02010600030101010101" pitchFamily="2" charset="-122"/>
              </a:rPr>
              <a:t>boolean</a:t>
            </a:r>
            <a:r>
              <a:rPr lang="en-US" altLang="zh-CN" sz="2400" dirty="0">
                <a:ea typeface="SimSun" panose="02010600030101010101" pitchFamily="2" charset="-122"/>
              </a:rPr>
              <a:t>, categorical, ordinal, ratio, and vector variables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Weights can be associated with different variables based on applications and data semantics</a:t>
            </a:r>
            <a:endParaRPr lang="en-US" altLang="zh-CN" sz="24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/>
            <a:endParaRPr lang="en-US" alt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7427666" y="1762408"/>
            <a:ext cx="914400" cy="497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777763">
            <a:off x="7523431" y="3563671"/>
            <a:ext cx="769545" cy="52510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233763" y="1190896"/>
          <a:ext cx="3529680" cy="21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2" name="Equation" r:id="rId4" imgW="1549080" imgH="939600" progId="Equation.DSMT4">
                  <p:embed/>
                </p:oleObj>
              </mc:Choice>
              <mc:Fallback>
                <p:oleObj name="Equation" r:id="rId4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33763" y="1190896"/>
                        <a:ext cx="3529680" cy="21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516938" y="3687751"/>
          <a:ext cx="3246505" cy="183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3" name="Equation" r:id="rId6" imgW="1612800" imgH="914400" progId="Equation.DSMT4">
                  <p:embed/>
                </p:oleObj>
              </mc:Choice>
              <mc:Fallback>
                <p:oleObj name="Equation" r:id="rId6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6938" y="3687751"/>
                        <a:ext cx="3246505" cy="1837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794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Standardizing Numeric Data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138" y="1281967"/>
            <a:ext cx="10832123" cy="528295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Z-score: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X: raw score to be standardized,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mean of the population,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standard deviation</a:t>
            </a:r>
            <a:endParaRPr lang="el-G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negative </a:t>
            </a:r>
            <a:r>
              <a:rPr lang="en-US" altLang="en-US" dirty="0">
                <a:latin typeface="Calibri" panose="020F0502020204030204" pitchFamily="34" charset="0"/>
              </a:rPr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alternative way: Calculate the 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standardized measure (</a:t>
            </a:r>
            <a:r>
              <a:rPr lang="en-US" altLang="en-US" i="1" dirty="0"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Using mean absolute deviation is more robust than using standard deviation </a:t>
            </a:r>
          </a:p>
        </p:txBody>
      </p:sp>
      <p:graphicFrame>
        <p:nvGraphicFramePr>
          <p:cNvPr id="593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535752"/>
              </p:ext>
            </p:extLst>
          </p:nvPr>
        </p:nvGraphicFramePr>
        <p:xfrm>
          <a:off x="2403231" y="4849813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8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31" y="4849813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840640"/>
              </p:ext>
            </p:extLst>
          </p:nvPr>
        </p:nvGraphicFramePr>
        <p:xfrm>
          <a:off x="3505200" y="4087814"/>
          <a:ext cx="5334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9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87814"/>
                        <a:ext cx="5334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87556"/>
              </p:ext>
            </p:extLst>
          </p:nvPr>
        </p:nvGraphicFramePr>
        <p:xfrm>
          <a:off x="5791200" y="5274164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74164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505200" y="1303338"/>
          <a:ext cx="1409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1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03338"/>
                        <a:ext cx="1409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66469"/>
      </p:ext>
    </p:extLst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4154" y="304800"/>
            <a:ext cx="11325886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Data Matrix and Dissimilarity Matrix</a:t>
            </a: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069021" y="1961582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1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1961582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904715" y="3962401"/>
            <a:ext cx="6240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Dissimilarity Matrix (by </a:t>
            </a:r>
            <a:r>
              <a:rPr lang="en-US" altLang="en-US" sz="2000" b="1" dirty="0">
                <a:solidFill>
                  <a:srgbClr val="FF0000"/>
                </a:solidFill>
              </a:rPr>
              <a:t>Euclidean Distance</a:t>
            </a:r>
            <a:r>
              <a:rPr lang="en-US" altLang="en-US" sz="2000" b="1" dirty="0">
                <a:solidFill>
                  <a:srgbClr val="333399"/>
                </a:solidFill>
              </a:rPr>
              <a:t>)</a:t>
            </a: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69021" y="4417446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2" name="Worksheet" r:id="rId6" imgW="3057441" imgH="866747" progId="Excel.Sheet.8">
                  <p:embed/>
                </p:oleObj>
              </mc:Choice>
              <mc:Fallback>
                <p:oleObj name="Worksheet" r:id="rId6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4417446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4904715" y="1325562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60424" name="Object 12"/>
          <p:cNvGraphicFramePr>
            <a:graphicFrameLocks noChangeAspect="1"/>
          </p:cNvGraphicFramePr>
          <p:nvPr/>
        </p:nvGraphicFramePr>
        <p:xfrm>
          <a:off x="398352" y="1282574"/>
          <a:ext cx="42098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3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" y="1282574"/>
                        <a:ext cx="42098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24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41" y="228600"/>
            <a:ext cx="11117655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Distance on Numeric Data: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55" y="1119617"/>
            <a:ext cx="10420539" cy="5426044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/>
              <a:t>where 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il</a:t>
            </a:r>
            <a:r>
              <a:rPr lang="en-US" altLang="en-US" sz="2400" dirty="0"/>
              <a:t>) and</a:t>
            </a:r>
            <a:r>
              <a:rPr lang="en-US" altLang="en-US" sz="2400" i="1" dirty="0"/>
              <a:t> j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jl</a:t>
            </a:r>
            <a:r>
              <a:rPr lang="en-US" altLang="en-US" sz="2400" dirty="0"/>
              <a:t>) are two </a:t>
            </a:r>
            <a:r>
              <a:rPr lang="en-US" altLang="en-US" sz="2400" i="1" dirty="0"/>
              <a:t>l</a:t>
            </a:r>
            <a:r>
              <a:rPr lang="en-US" altLang="en-US" sz="2400" dirty="0"/>
              <a:t>-dimensional data objects, and </a:t>
            </a:r>
            <a:r>
              <a:rPr lang="en-US" altLang="en-US" sz="2400" i="1" dirty="0"/>
              <a:t>p</a:t>
            </a:r>
            <a:r>
              <a:rPr lang="en-US" altLang="en-US" sz="2400" dirty="0"/>
              <a:t> is the order (the distance so defined is also called L-</a:t>
            </a:r>
            <a:r>
              <a:rPr lang="en-US" altLang="en-US" sz="2400" i="1" dirty="0"/>
              <a:t>p</a:t>
            </a:r>
            <a:r>
              <a:rPr lang="en-US" altLang="en-US" sz="24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differences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97976" y="1550715"/>
          <a:ext cx="6481586" cy="62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976" y="1550715"/>
                        <a:ext cx="6481586" cy="62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503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Special Cases of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  <a:endParaRPr lang="en-US" altLang="en-US" sz="5400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795" y="1295400"/>
            <a:ext cx="10465807" cy="4055122"/>
          </a:xfrm>
        </p:spPr>
        <p:txBody>
          <a:bodyPr/>
          <a:lstStyle/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= 1: (L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Manhattan (or city block)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marL="0" indent="0" eaLnBrk="1" hangingPunct="1">
              <a:buNone/>
            </a:pPr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Euclidean distance</a:t>
            </a:r>
          </a:p>
          <a:p>
            <a:pPr lvl="4" eaLnBrk="1" hangingPunct="1"/>
            <a:endParaRPr lang="en-US" alt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alt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baseline="-30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“supremum”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maximum difference between any component (attribute) of the vectors</a:t>
            </a:r>
          </a:p>
          <a:p>
            <a:pPr lvl="1" eaLnBrk="1" hangingPunct="1"/>
            <a:endParaRPr lang="en-US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43325" y="2289175"/>
          <a:ext cx="5700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3" name="Equation" r:id="rId4" imgW="2781000" imgH="241200" progId="Equation.DSMT4">
                  <p:embed/>
                </p:oleObj>
              </mc:Choice>
              <mc:Fallback>
                <p:oleObj name="Equation" r:id="rId4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3325" y="2289175"/>
                        <a:ext cx="570071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2"/>
          </p:nvPr>
        </p:nvGraphicFramePr>
        <p:xfrm>
          <a:off x="2757488" y="3552497"/>
          <a:ext cx="7956550" cy="68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4" name="Equation" r:id="rId6" imgW="3124080" imgH="304560" progId="Equation.DSMT4">
                  <p:embed/>
                </p:oleObj>
              </mc:Choice>
              <mc:Fallback>
                <p:oleObj name="Equation" r:id="rId6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57488" y="3552497"/>
                        <a:ext cx="7956550" cy="689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085" y="5350522"/>
            <a:ext cx="9774517" cy="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8214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/>
              <a:t>Types of Data 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1238179" y="1295399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3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79" y="1295399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5334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4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5334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5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5334000" y="52546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6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2546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5249339" y="1175542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Manhattan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5285551" y="3018135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Euclidean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5285551" y="4802014"/>
            <a:ext cx="2189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Supremum (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L</a:t>
            </a:r>
            <a:r>
              <a:rPr lang="en-US" altLang="en-US" sz="2400" b="1" baseline="-300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) </a:t>
            </a:r>
            <a:endParaRPr lang="en-US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/>
        </p:nvGraphicFramePr>
        <p:xfrm>
          <a:off x="642796" y="2819400"/>
          <a:ext cx="415304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7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6" y="2819400"/>
                        <a:ext cx="415304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941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Binary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988978"/>
            <a:ext cx="7161291" cy="4986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contingency table for binary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asymmetric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latin typeface="Calibri" panose="020F0502020204030204" pitchFamily="34" charset="0"/>
              </a:rPr>
              <a:t> coefficient 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similarity</a:t>
            </a:r>
            <a:r>
              <a:rPr lang="en-US" altLang="en-US" sz="2400" dirty="0">
                <a:latin typeface="Calibri" panose="020F0502020204030204" pitchFamily="34" charset="0"/>
              </a:rPr>
              <a:t> measure for </a:t>
            </a:r>
            <a:r>
              <a:rPr lang="en-US" altLang="en-US" sz="2400" i="1" dirty="0">
                <a:latin typeface="Calibri" panose="020F0502020204030204" pitchFamily="34" charset="0"/>
              </a:rPr>
              <a:t>asymmetric </a:t>
            </a:r>
            <a:r>
              <a:rPr lang="en-US" altLang="en-US" sz="2400" dirty="0">
                <a:latin typeface="Calibri" panose="020F0502020204030204" pitchFamily="34" charset="0"/>
              </a:rPr>
              <a:t>binary variables):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coefficient is the same as “coherence”:</a:t>
            </a:r>
          </a:p>
        </p:txBody>
      </p:sp>
      <p:pic>
        <p:nvPicPr>
          <p:cNvPr id="5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82" y="173807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1200" y="2147889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</a:rPr>
              <a:t>i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3307484" y="1461455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</a:rPr>
              <a:t>j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79" y="2602463"/>
            <a:ext cx="3429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77" y="346636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12" y="4623901"/>
            <a:ext cx="4343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2507" y="5848936"/>
            <a:ext cx="8305800" cy="7318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7188" y="5472920"/>
            <a:ext cx="4362730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(a concept discussed in Pattern Discovery)</a:t>
            </a:r>
          </a:p>
        </p:txBody>
      </p:sp>
    </p:spTree>
    <p:extLst>
      <p:ext uri="{BB962C8B-B14F-4D97-AF65-F5344CB8AC3E}">
        <p14:creationId xmlns:p14="http://schemas.microsoft.com/office/powerpoint/2010/main" val="741213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9" y="175475"/>
            <a:ext cx="12282535" cy="7620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Example: Dissimilarity between Asymmetric Binary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46" y="2519143"/>
            <a:ext cx="10221362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Gender is a symmetric attribute (not counted in)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remaining attributes are asymmetric binary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Let the values Y and P be 1, and the value N be 0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Distance: 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93348" y="1230530"/>
          <a:ext cx="7368398" cy="14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2" name="Document" r:id="rId4" imgW="6819900" imgH="1475232" progId="Word.Document.8">
                  <p:embed/>
                </p:oleObj>
              </mc:Choice>
              <mc:Fallback>
                <p:oleObj name="Document" r:id="rId4" imgW="6819900" imgH="14752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48" y="1230530"/>
                        <a:ext cx="7368398" cy="141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465979" y="4780228"/>
          <a:ext cx="4448769" cy="179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3" name="Equation" r:id="rId6" imgW="2019300" imgH="1219200" progId="Equation.3">
                  <p:embed/>
                </p:oleObj>
              </mc:Choice>
              <mc:Fallback>
                <p:oleObj name="Equation" r:id="rId6" imgW="2019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979" y="4780228"/>
                        <a:ext cx="4448769" cy="1796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875817" y="1409724"/>
          <a:ext cx="2118512" cy="152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92408" y="1935889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55521" y="1038169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61080" y="3250594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0226" y="2934303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718857" y="5117239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03221" y="5833374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0462" y="4780228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pic>
        <p:nvPicPr>
          <p:cNvPr id="14" name="Picture 31" descr="eqbinaryasy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03" y="409391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74168" y="3901551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2745692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Categorical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415237" cy="545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Categorical data, also called nominal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 Example:  Color (red, yellow, blue, green), profession, etc.  </a:t>
            </a:r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1</a:t>
            </a:r>
            <a:r>
              <a:rPr lang="en-US" altLang="en-US" sz="2400" dirty="0"/>
              <a:t>: Simple matching</a:t>
            </a:r>
            <a:endParaRPr lang="en-US" altLang="en-US" sz="2400" i="1" dirty="0"/>
          </a:p>
          <a:p>
            <a:pPr lvl="1">
              <a:lnSpc>
                <a:spcPct val="15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>
              <a:lnSpc>
                <a:spcPct val="150000"/>
              </a:lnSpc>
            </a:pPr>
            <a:endParaRPr lang="en-US" altLang="en-US" sz="2400" dirty="0"/>
          </a:p>
          <a:p>
            <a:pPr>
              <a:lnSpc>
                <a:spcPct val="150000"/>
              </a:lnSpc>
            </a:pPr>
            <a:endParaRPr lang="en-US" altLang="en-US" sz="2400" u="sng" dirty="0"/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2</a:t>
            </a:r>
            <a:r>
              <a:rPr lang="en-US" altLang="en-US" sz="2400" dirty="0"/>
              <a:t>: Use a large number of binary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Creating 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89473"/>
              </p:ext>
            </p:extLst>
          </p:nvPr>
        </p:nvGraphicFramePr>
        <p:xfrm>
          <a:off x="2665308" y="4042373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1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308" y="4042373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65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Ordinal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719460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An ordinal variable can be discrete or continuous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Order is important, e.g., rank (e.g., freshman, sophomore, junior, senior)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Can be treated like interval-scaled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Replace </a:t>
            </a:r>
            <a:r>
              <a:rPr lang="en-US" altLang="en-US" sz="2400" i="1" dirty="0"/>
              <a:t>an ordinal variable value</a:t>
            </a:r>
            <a:r>
              <a:rPr lang="en-US" altLang="en-US" sz="2400" dirty="0"/>
              <a:t> by its rank: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Map the range of each variable onto [0, 1] by replacing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object in the </a:t>
            </a:r>
            <a:r>
              <a:rPr lang="en-US" altLang="en-US" sz="2400" i="1" dirty="0"/>
              <a:t>f</a:t>
            </a:r>
            <a:r>
              <a:rPr lang="en-US" altLang="en-US" sz="2400" dirty="0"/>
              <a:t>-</a:t>
            </a:r>
            <a:r>
              <a:rPr lang="en-US" altLang="en-US" sz="2400" dirty="0" err="1"/>
              <a:t>th</a:t>
            </a:r>
            <a:r>
              <a:rPr lang="en-US" altLang="en-US" sz="2400" dirty="0"/>
              <a:t> variable by 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Example:  freshman: 0; sophomore: 1/3; junior: 2/3; senior 1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Then distance:  d(freshman, senior) = 1, d(junior, senior) = 1/3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Compute the dissimilarity using methods for interval-scaled variables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934526"/>
              </p:ext>
            </p:extLst>
          </p:nvPr>
        </p:nvGraphicFramePr>
        <p:xfrm>
          <a:off x="4217843" y="3655147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0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843" y="3655147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86876"/>
              </p:ext>
            </p:extLst>
          </p:nvPr>
        </p:nvGraphicFramePr>
        <p:xfrm>
          <a:off x="7252853" y="2772930"/>
          <a:ext cx="1841946" cy="55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1" name="Equation" r:id="rId6" imgW="914400" imgH="241200" progId="Equation.DSMT4">
                  <p:embed/>
                </p:oleObj>
              </mc:Choice>
              <mc:Fallback>
                <p:oleObj name="Equation" r:id="rId6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853" y="2772930"/>
                        <a:ext cx="1841946" cy="55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135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Attributes of Mixed Type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51931"/>
            <a:ext cx="9904490" cy="55838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binary or nominal:  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0  if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=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jf</a:t>
            </a:r>
            <a:r>
              <a:rPr lang="en-US" altLang="en-US" sz="2400" dirty="0">
                <a:latin typeface="Calibri" panose="020F0502020204030204" pitchFamily="34" charset="0"/>
              </a:rPr>
              <a:t>; or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Compute ranks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Treat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as interval-scaled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53894" y="5582819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4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3894" y="5582819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027802" y="2556058"/>
          <a:ext cx="2490693" cy="174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Equation" r:id="rId6" imgW="1269720" imgH="888840" progId="Equation.DSMT4">
                  <p:embed/>
                </p:oleObj>
              </mc:Choice>
              <mc:Fallback>
                <p:oleObj name="Equation" r:id="rId6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2" y="2556058"/>
                        <a:ext cx="2490693" cy="1741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9212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Cosine Similarity of Two Vectors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1" y="1149328"/>
            <a:ext cx="11283575" cy="5450312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vector,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4" name="Picture 4" descr="eqt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261608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392355"/>
              </p:ext>
            </p:extLst>
          </p:nvPr>
        </p:nvGraphicFramePr>
        <p:xfrm>
          <a:off x="3285377" y="4986106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5" imgW="1600200" imgH="431640" progId="Equation.DSMT4">
                  <p:embed/>
                </p:oleObj>
              </mc:Choice>
              <mc:Fallback>
                <p:oleObj name="Equation" r:id="rId5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377" y="4986106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450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Example: Calculating Cosine Similarity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1170038"/>
            <a:ext cx="11397691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Calculating Cosine Similarity:</a:t>
            </a:r>
          </a:p>
          <a:p>
            <a:pPr lvl="1">
              <a:spcBef>
                <a:spcPts val="120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384165" lvl="2" indent="0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   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  <a:p>
            <a:pPr algn="just"/>
            <a:r>
              <a:rPr lang="en-US" altLang="en-US" sz="2400" dirty="0">
                <a:cs typeface="Times New Roman" panose="02020603050405020304" pitchFamily="18" charset="0"/>
              </a:rPr>
              <a:t>Ex: Find the </a:t>
            </a:r>
            <a:r>
              <a:rPr lang="en-US" altLang="en-US" sz="2400" b="1" dirty="0">
                <a:cs typeface="Times New Roman" panose="02020603050405020304" pitchFamily="18" charset="0"/>
              </a:rPr>
              <a:t>similarity</a:t>
            </a:r>
            <a:r>
              <a:rPr lang="en-US" altLang="en-US" sz="2400" dirty="0">
                <a:cs typeface="Times New Roman" panose="02020603050405020304" pitchFamily="18" charset="0"/>
              </a:rPr>
              <a:t> between documents 1 and 2.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=  </a:t>
            </a:r>
            <a:r>
              <a:rPr lang="en-US" altLang="en-US" sz="2400" dirty="0">
                <a:cs typeface="Times New Roman" panose="02020603050405020304" pitchFamily="18" charset="0"/>
              </a:rPr>
              <a:t>(5, 0, 3, 0, 2, 0, 0, 2, 0, 0)         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b="1" dirty="0">
                <a:cs typeface="Times New Roman" panose="02020603050405020304" pitchFamily="18" charset="0"/>
              </a:rPr>
              <a:t> =  </a:t>
            </a:r>
            <a:r>
              <a:rPr lang="en-US" altLang="en-US" sz="2400" dirty="0">
                <a:cs typeface="Times New Roman" panose="02020603050405020304" pitchFamily="18" charset="0"/>
              </a:rPr>
              <a:t>(3, 0, 2, 0, 1, 1, 0, 1, 0, 1)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First, calculate vector dot product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 </a:t>
            </a:r>
            <a:r>
              <a:rPr lang="en-US" altLang="en-US" sz="2400" dirty="0">
                <a:cs typeface="Times New Roman" panose="02020603050405020304" pitchFamily="18" charset="0"/>
              </a:rPr>
              <a:t>= 5 X 3 + 0 X 0 + 3 X 2 + 0 X 0 + 2 X 1 + 0 X 1 + 0 X 1 + 2 X 1 + 0 X 0 + 0 X 1 = 25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Then, calculate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|| and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|| </a:t>
            </a:r>
          </a:p>
          <a:p>
            <a:pPr lvl="3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Calculate cosine similarity:  cos(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, 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) = 25/ (6.481 X 4.12) = 0.94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98604"/>
              </p:ext>
            </p:extLst>
          </p:nvPr>
        </p:nvGraphicFramePr>
        <p:xfrm>
          <a:off x="1288585" y="4976646"/>
          <a:ext cx="96631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7" name="Equation" r:id="rId4" imgW="4927320" imgH="253800" progId="Equation.DSMT4">
                  <p:embed/>
                </p:oleObj>
              </mc:Choice>
              <mc:Fallback>
                <p:oleObj name="Equation" r:id="rId4" imgW="4927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585" y="4976646"/>
                        <a:ext cx="96631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55226"/>
              </p:ext>
            </p:extLst>
          </p:nvPr>
        </p:nvGraphicFramePr>
        <p:xfrm>
          <a:off x="1288585" y="5532331"/>
          <a:ext cx="9506909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8" name="Equation" r:id="rId6" imgW="4673520" imgH="253800" progId="Equation.DSMT4">
                  <p:embed/>
                </p:oleObj>
              </mc:Choice>
              <mc:Fallback>
                <p:oleObj name="Equation" r:id="rId6" imgW="4673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8585" y="5532331"/>
                        <a:ext cx="9506909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060657"/>
              </p:ext>
            </p:extLst>
          </p:nvPr>
        </p:nvGraphicFramePr>
        <p:xfrm>
          <a:off x="2980066" y="1305379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9" name="Equation" r:id="rId8" imgW="1600200" imgH="431640" progId="Equation.DSMT4">
                  <p:embed/>
                </p:oleObj>
              </mc:Choice>
              <mc:Fallback>
                <p:oleObj name="Equation" r:id="rId8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0066" y="1305379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cs.carleton.edu/cs_comps/0910/netflixprize/final_results/knn/img/knn/co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30" y="838993"/>
            <a:ext cx="5056094" cy="1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11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4" y="1172839"/>
            <a:ext cx="5970063" cy="43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sz="4200" dirty="0">
                <a:solidFill>
                  <a:schemeClr val="bg1">
                    <a:lumMod val="75000"/>
                  </a:schemeClr>
                </a:solidFill>
              </a:rPr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57357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2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226565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" y="6107399"/>
            <a:ext cx="4840857" cy="7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3306" y="5503951"/>
            <a:ext cx="60679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Ack.: Wikipedia entry: </a:t>
            </a:r>
            <a:r>
              <a:rPr lang="en-US" sz="2000" i="1" dirty="0"/>
              <a:t>The </a:t>
            </a:r>
            <a:r>
              <a:rPr lang="en-US" sz="2000" i="1" dirty="0" err="1"/>
              <a:t>Kullback-Leibler</a:t>
            </a:r>
            <a:r>
              <a:rPr lang="en-US" sz="2000" i="1" dirty="0"/>
              <a:t> (KL) divergence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917" y="5733293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Discrete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491" y="6255412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Continuous form</a:t>
            </a:r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717242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5400000">
            <a:off x="5905928" y="6316616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3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78229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dirty="0"/>
              <a:t>More on </a:t>
            </a:r>
            <a:r>
              <a:rPr lang="en-US" sz="4200" dirty="0"/>
              <a:t>KL Divergence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2" y="1143000"/>
            <a:ext cx="10994959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is not a distance measure, not a metric: asymmetric, not satisfy triangular inequality (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 does not equal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Q</a:t>
            </a:r>
            <a:r>
              <a:rPr lang="en-US" sz="2400" dirty="0"/>
              <a:t>‖</a:t>
            </a:r>
            <a:r>
              <a:rPr lang="en-US" sz="2400" i="1" dirty="0"/>
              <a:t>P</a:t>
            </a:r>
            <a:r>
              <a:rPr lang="en-US" sz="2400" dirty="0"/>
              <a:t>))</a:t>
            </a:r>
          </a:p>
          <a:p>
            <a:r>
              <a:rPr lang="en-US" sz="2400" dirty="0"/>
              <a:t>In applications, </a:t>
            </a:r>
            <a:r>
              <a:rPr lang="en-US" sz="2400" i="1" dirty="0"/>
              <a:t>P</a:t>
            </a:r>
            <a:r>
              <a:rPr lang="en-US" sz="2400" dirty="0"/>
              <a:t> typically represents the "true" distribution of data, observations, or a precisely calculated theoretical distribution, while </a:t>
            </a:r>
            <a:r>
              <a:rPr lang="en-US" sz="2400" i="1" dirty="0"/>
              <a:t>Q</a:t>
            </a:r>
            <a:r>
              <a:rPr lang="en-US" sz="2400" dirty="0"/>
              <a:t> typically represents a theory, model, description, or approximation of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from </a:t>
            </a:r>
            <a:r>
              <a:rPr lang="en-US" sz="2400" i="1" dirty="0"/>
              <a:t>Q</a:t>
            </a:r>
            <a:r>
              <a:rPr lang="en-US" sz="2400" dirty="0"/>
              <a:t> to </a:t>
            </a:r>
            <a:r>
              <a:rPr lang="en-US" sz="2400" i="1" dirty="0"/>
              <a:t>P</a:t>
            </a:r>
            <a:r>
              <a:rPr lang="en-US" sz="2400" dirty="0"/>
              <a:t>, denoted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), is a measure of the information gained when one revises one's beliefs from the prior probability distribution </a:t>
            </a:r>
            <a:r>
              <a:rPr lang="en-US" sz="2400" i="1" dirty="0"/>
              <a:t>Q</a:t>
            </a:r>
            <a:r>
              <a:rPr lang="en-US" sz="2400" dirty="0"/>
              <a:t> to the posterior probability distribution </a:t>
            </a:r>
            <a:r>
              <a:rPr lang="en-US" sz="2400" i="1" dirty="0"/>
              <a:t>P</a:t>
            </a:r>
            <a:r>
              <a:rPr lang="en-US" sz="2400" dirty="0"/>
              <a:t>. In other words, it is the amount of information lost when </a:t>
            </a:r>
            <a:r>
              <a:rPr lang="en-US" sz="2400" i="1" dirty="0"/>
              <a:t>Q</a:t>
            </a:r>
            <a:r>
              <a:rPr lang="en-US" sz="2400" dirty="0"/>
              <a:t> is used to approximate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KL divergence is sometimes also called the information gain achieved if </a:t>
            </a:r>
            <a:r>
              <a:rPr lang="en-US" sz="2400" i="1" dirty="0"/>
              <a:t>P</a:t>
            </a:r>
            <a:r>
              <a:rPr lang="en-US" sz="2400" dirty="0"/>
              <a:t> is used instead of </a:t>
            </a:r>
            <a:r>
              <a:rPr lang="en-US" sz="2400" i="1" dirty="0"/>
              <a:t>Q</a:t>
            </a:r>
            <a:r>
              <a:rPr lang="en-US" sz="2400" dirty="0"/>
              <a:t>. It is also called the relative entropy of </a:t>
            </a:r>
            <a:r>
              <a:rPr lang="en-US" sz="2400" i="1" dirty="0"/>
              <a:t>P</a:t>
            </a:r>
            <a:r>
              <a:rPr lang="en-US" sz="2400" dirty="0"/>
              <a:t> with respect to 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eaLnBrk="1" hangingPunct="1">
              <a:spcBef>
                <a:spcPts val="200"/>
              </a:spcBef>
              <a:defRPr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06" y="304680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76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012" y="0"/>
            <a:ext cx="11279866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Subtlety at Computing the KL Divergence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918" y="1065088"/>
            <a:ext cx="11080880" cy="57929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i="1" dirty="0"/>
              <a:t>Base on the formula, 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P,Q</a:t>
            </a:r>
            <a:r>
              <a:rPr lang="en-US" altLang="en-US" sz="2400" dirty="0"/>
              <a:t>) </a:t>
            </a:r>
            <a:r>
              <a:rPr lang="en-US" altLang="en-US" sz="2400" i="1" dirty="0"/>
              <a:t>≥ </a:t>
            </a:r>
            <a:r>
              <a:rPr lang="en-US" altLang="en-US" sz="2400" dirty="0"/>
              <a:t>0 and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= 0 if and only if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Q</a:t>
            </a:r>
            <a:endParaRPr lang="en-US" altLang="en-US" sz="2400" dirty="0"/>
          </a:p>
          <a:p>
            <a:pPr>
              <a:spcBef>
                <a:spcPts val="200"/>
              </a:spcBef>
            </a:pPr>
            <a:r>
              <a:rPr lang="en-US" altLang="en-US" sz="2400" dirty="0"/>
              <a:t>How about when p = 0 or q = 0?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lim</a:t>
            </a:r>
            <a:r>
              <a:rPr lang="en-US" altLang="en-US" sz="2400" i="1" baseline="-25000" dirty="0"/>
              <a:t>p→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</a:t>
            </a:r>
            <a:r>
              <a:rPr lang="en-US" altLang="en-US" sz="2400" i="1" dirty="0"/>
              <a:t>p </a:t>
            </a:r>
            <a:r>
              <a:rPr lang="en-US" altLang="en-US" sz="2400" dirty="0"/>
              <a:t>log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0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when </a:t>
            </a:r>
            <a:r>
              <a:rPr lang="en-US" altLang="en-US" sz="2400" i="1" dirty="0"/>
              <a:t>p !</a:t>
            </a:r>
            <a:r>
              <a:rPr lang="en-US" altLang="en-US" sz="2400" dirty="0"/>
              <a:t>= 0 but </a:t>
            </a:r>
            <a:r>
              <a:rPr lang="en-US" altLang="en-US" sz="2400" i="1" dirty="0"/>
              <a:t>q = </a:t>
            </a:r>
            <a:r>
              <a:rPr lang="en-US" altLang="en-US" sz="2400" dirty="0"/>
              <a:t>0,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is defined as </a:t>
            </a:r>
            <a:r>
              <a:rPr lang="en-US" altLang="en-US" sz="2400" i="1" dirty="0"/>
              <a:t>∞</a:t>
            </a:r>
            <a:r>
              <a:rPr lang="en-US" altLang="en-US" sz="2400" dirty="0"/>
              <a:t>, i.e., if one event </a:t>
            </a:r>
            <a:r>
              <a:rPr lang="en-US" altLang="en-US" sz="2400" i="1" dirty="0"/>
              <a:t>e </a:t>
            </a:r>
            <a:r>
              <a:rPr lang="en-US" altLang="en-US" sz="2400" dirty="0"/>
              <a:t>is 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</a:t>
            </a:r>
            <a:r>
              <a:rPr lang="en-US" altLang="en-US" sz="2400" i="1" dirty="0"/>
              <a:t>&gt; </a:t>
            </a:r>
            <a:r>
              <a:rPr lang="en-US" altLang="en-US" sz="2400" dirty="0"/>
              <a:t>0), and the other predicts it is absolutely impossible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q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= 0), then the two distributions are absolutely different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However, in practice, </a:t>
            </a:r>
            <a:r>
              <a:rPr lang="en-US" altLang="en-US" sz="2400" i="1" dirty="0"/>
              <a:t>P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Q </a:t>
            </a:r>
            <a:r>
              <a:rPr lang="en-US" altLang="en-US" sz="2400" dirty="0"/>
              <a:t>are derived from frequency distributions, not counting the possibility of unseen events. Thus </a:t>
            </a:r>
            <a:r>
              <a:rPr lang="en-US" altLang="en-US" sz="2400" i="1" dirty="0"/>
              <a:t>smoothing </a:t>
            </a:r>
            <a:r>
              <a:rPr lang="en-US" altLang="en-US" sz="2400" dirty="0"/>
              <a:t>is needed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Example: </a:t>
            </a:r>
            <a:r>
              <a:rPr lang="en-US" altLang="en-US" sz="2400" i="1" dirty="0"/>
              <a:t>P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5).  </a:t>
            </a:r>
            <a:r>
              <a:rPr lang="en-US" altLang="en-US" sz="2400" i="1" dirty="0"/>
              <a:t>Q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9)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need to introduce a small constant </a:t>
            </a:r>
            <a:r>
              <a:rPr lang="en-US" altLang="en-US" sz="2400" i="1" dirty="0"/>
              <a:t>ϵ</a:t>
            </a:r>
            <a:r>
              <a:rPr lang="en-US" altLang="en-US" sz="2400" dirty="0"/>
              <a:t>, e.g., </a:t>
            </a:r>
            <a:r>
              <a:rPr lang="en-US" altLang="en-US" sz="2400" i="1" dirty="0"/>
              <a:t>ϵ </a:t>
            </a:r>
            <a:r>
              <a:rPr lang="en-US" altLang="en-US" sz="2400" dirty="0"/>
              <a:t>= 10</a:t>
            </a:r>
            <a:r>
              <a:rPr lang="en-US" altLang="en-US" sz="2400" i="1" baseline="30000" dirty="0"/>
              <a:t>−</a:t>
            </a:r>
            <a:r>
              <a:rPr lang="en-US" altLang="en-US" sz="2400" baseline="30000" dirty="0"/>
              <a:t>3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The sample set observed in </a:t>
            </a:r>
            <a:r>
              <a:rPr lang="en-US" altLang="en-US" sz="2400" i="1" dirty="0"/>
              <a:t>P</a:t>
            </a:r>
            <a:r>
              <a:rPr lang="en-US" altLang="en-US" sz="2400" dirty="0"/>
              <a:t>, </a:t>
            </a:r>
            <a:r>
              <a:rPr lang="en-US" altLang="en-US" sz="2400" i="1" dirty="0"/>
              <a:t>SP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SQ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d}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SU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c, d}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Smoothing, add missing symbols to each distribution, with probability </a:t>
            </a:r>
            <a:r>
              <a:rPr lang="en-US" altLang="en-US" sz="2400" i="1" dirty="0"/>
              <a:t>ϵ</a:t>
            </a:r>
            <a:r>
              <a:rPr lang="en-US" altLang="en-US" sz="2400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P′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d </a:t>
            </a:r>
            <a:r>
              <a:rPr lang="en-US" altLang="en-US" sz="2400" dirty="0"/>
              <a:t>: </a:t>
            </a:r>
            <a:r>
              <a:rPr lang="el-GR" altLang="en-US" sz="2400" i="1" dirty="0"/>
              <a:t>ϵ</a:t>
            </a:r>
            <a:r>
              <a:rPr lang="el-GR" altLang="en-US" sz="2400" dirty="0"/>
              <a:t>) 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Q′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</a:t>
            </a:r>
            <a:r>
              <a:rPr lang="en-US" altLang="en-US" sz="2400" i="1" dirty="0"/>
              <a:t>ϵ,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3)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P’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Q’</a:t>
            </a:r>
            <a:r>
              <a:rPr lang="en-US" altLang="en-US" sz="2400" dirty="0"/>
              <a:t>) can then be computed easily</a:t>
            </a:r>
            <a:endParaRPr lang="en-US" altLang="en-US" sz="2400" i="1" dirty="0"/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8" y="1461231"/>
            <a:ext cx="4648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1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3212166" y="575254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34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9" y="1295401"/>
            <a:ext cx="10936942" cy="5103813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attribute types: nominal, binary, ordinal, interval-scaled, ratio-scaled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types of data sets, e.g., numerical, text, graph, Web, image.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Gain insight into the data by: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Basic statistical data description: central tendency, dispersion,  graphical displays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visualization: map data onto graphical primitives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Measure data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Above steps are the beginning of data preprocessing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have been developed but still an active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39824410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1" y="1174375"/>
            <a:ext cx="10972800" cy="5334000"/>
          </a:xfrm>
        </p:spPr>
        <p:txBody>
          <a:bodyPr/>
          <a:lstStyle/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chemeClr val="hlink"/>
                </a:solidFill>
              </a:rPr>
              <a:t>T. </a:t>
            </a:r>
            <a:r>
              <a:rPr lang="en-US" altLang="en-US" sz="2000" dirty="0" err="1">
                <a:solidFill>
                  <a:schemeClr val="hlink"/>
                </a:solidFill>
              </a:rPr>
              <a:t>Dasu</a:t>
            </a:r>
            <a:r>
              <a:rPr lang="en-US" altLang="en-US" sz="2000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U.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L. Kaufman and P. J. </a:t>
            </a:r>
            <a:r>
              <a:rPr lang="en-US" altLang="en-US" sz="2000" dirty="0" err="1">
                <a:solidFill>
                  <a:srgbClr val="FF0000"/>
                </a:solidFill>
              </a:rPr>
              <a:t>Rousseeuw</a:t>
            </a:r>
            <a:r>
              <a:rPr lang="en-US" altLang="en-US" sz="2000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H. V. </a:t>
            </a:r>
            <a:r>
              <a:rPr lang="en-US" altLang="en-US" sz="2000" dirty="0" err="1"/>
              <a:t>Jagadish</a:t>
            </a:r>
            <a:r>
              <a:rPr lang="en-US" altLang="en-US" sz="2000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A. </a:t>
            </a:r>
            <a:r>
              <a:rPr lang="en-US" altLang="en-US" sz="2000" dirty="0" err="1"/>
              <a:t>Keim</a:t>
            </a:r>
            <a:r>
              <a:rPr lang="en-US" altLang="en-US" sz="2000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S.  </a:t>
            </a:r>
            <a:r>
              <a:rPr lang="en-US" altLang="en-US" sz="2000" dirty="0" err="1"/>
              <a:t>Santini</a:t>
            </a:r>
            <a:r>
              <a:rPr lang="en-US" altLang="en-US" sz="2000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E. R. </a:t>
            </a:r>
            <a:r>
              <a:rPr lang="en-US" altLang="en-US" sz="2000" dirty="0" err="1">
                <a:solidFill>
                  <a:srgbClr val="FF0000"/>
                </a:solidFill>
              </a:rPr>
              <a:t>Tufte</a:t>
            </a:r>
            <a:r>
              <a:rPr lang="en-US" altLang="en-US" sz="2000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C. Yu, et al., Visual data mining of multimedia data for social and behavioral studies, Information Visualization, 8(1), 2009 </a:t>
            </a:r>
          </a:p>
        </p:txBody>
      </p:sp>
    </p:spTree>
    <p:extLst>
      <p:ext uri="{BB962C8B-B14F-4D97-AF65-F5344CB8AC3E}">
        <p14:creationId xmlns:p14="http://schemas.microsoft.com/office/powerpoint/2010/main" val="23497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0971423" cy="5418221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object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400" dirty="0"/>
              <a:t>Types:</a:t>
            </a:r>
          </a:p>
          <a:p>
            <a:pPr lvl="1" eaLnBrk="1" hangingPunct="1"/>
            <a:r>
              <a:rPr lang="en-US" altLang="en-US" sz="2400" dirty="0"/>
              <a:t>Nominal (e.g., red, blue)</a:t>
            </a:r>
          </a:p>
          <a:p>
            <a:pPr lvl="1" eaLnBrk="1" hangingPunct="1"/>
            <a:r>
              <a:rPr lang="en-US" altLang="en-US" sz="2400" dirty="0"/>
              <a:t>Binary (e.g., {true, false})</a:t>
            </a:r>
          </a:p>
          <a:p>
            <a:pPr lvl="1" eaLnBrk="1" hangingPunct="1"/>
            <a:r>
              <a:rPr lang="en-US" altLang="en-US" sz="2400" dirty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400" dirty="0"/>
              <a:t>Interval-scaled: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C is interval scales</a:t>
            </a:r>
            <a:endParaRPr lang="en-US" altLang="en-US" sz="2400" dirty="0"/>
          </a:p>
          <a:p>
            <a:pPr lvl="2"/>
            <a:r>
              <a:rPr lang="en-US" altLang="en-US" sz="2400" dirty="0"/>
              <a:t>Ratio-scaled: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 ○</a:t>
            </a:r>
            <a:r>
              <a:rPr lang="en-US" altLang="en-US" sz="2400" dirty="0">
                <a:latin typeface="Calibri" panose="020F0502020204030204" pitchFamily="34" charset="0"/>
              </a:rPr>
              <a:t>K</a:t>
            </a:r>
            <a:endParaRPr lang="en-US" altLang="en-US" sz="2400" dirty="0"/>
          </a:p>
          <a:p>
            <a:r>
              <a:rPr lang="en-US" altLang="en-US" sz="2400" dirty="0"/>
              <a:t>Q1:  Is student ID a nominal, ordinal, or  interval-scaled data?</a:t>
            </a:r>
          </a:p>
          <a:p>
            <a:r>
              <a:rPr lang="en-US" altLang="en-US" sz="2400" dirty="0"/>
              <a:t>Q2:  What about eye color? Or color in the color spectrum of physics?</a:t>
            </a:r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Berlin Sans FB Demi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21422</TotalTime>
  <Words>5520</Words>
  <Application>Microsoft Office PowerPoint</Application>
  <PresentationFormat>寬螢幕</PresentationFormat>
  <Paragraphs>719</Paragraphs>
  <Slides>73</Slides>
  <Notes>72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7</vt:i4>
      </vt:variant>
      <vt:variant>
        <vt:lpstr>投影片標題</vt:lpstr>
      </vt:variant>
      <vt:variant>
        <vt:i4>73</vt:i4>
      </vt:variant>
    </vt:vector>
  </HeadingPairs>
  <TitlesOfParts>
    <vt:vector size="89" baseType="lpstr">
      <vt:lpstr>Arial</vt:lpstr>
      <vt:lpstr>Arial Narrow</vt:lpstr>
      <vt:lpstr>Berlin Sans FB Demi</vt:lpstr>
      <vt:lpstr>Calibri</vt:lpstr>
      <vt:lpstr>Tahoma</vt:lpstr>
      <vt:lpstr>Times New Roman</vt:lpstr>
      <vt:lpstr>Wingdings</vt:lpstr>
      <vt:lpstr>Retrospect</vt:lpstr>
      <vt:lpstr>Blends</vt:lpstr>
      <vt:lpstr>Visio</vt:lpstr>
      <vt:lpstr>Document</vt:lpstr>
      <vt:lpstr>Microsoft Equation 3.0</vt:lpstr>
      <vt:lpstr>Equation</vt:lpstr>
      <vt:lpstr>Chart</vt:lpstr>
      <vt:lpstr>SmartDraw</vt:lpstr>
      <vt:lpstr>Worksheet</vt:lpstr>
      <vt:lpstr>Data Mining: Concepts and Principles Chapter 2. Getting to Know Your Data</vt:lpstr>
      <vt:lpstr>Chapter 2.  Getting to Know Your Data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Data Objects</vt:lpstr>
      <vt:lpstr>Attributes</vt:lpstr>
      <vt:lpstr>Attribute Types </vt:lpstr>
      <vt:lpstr>Numeric Attribute Types </vt:lpstr>
      <vt:lpstr>Discrete vs. Continuous Attributes </vt:lpstr>
      <vt:lpstr>Chapter 2.  Getting to Know Your Data</vt:lpstr>
      <vt:lpstr>Basic Statistical Descriptions of Data</vt:lpstr>
      <vt:lpstr>Measuring the Central Tendency:  (1) Mean</vt:lpstr>
      <vt:lpstr>Measuring the Central Tendency: (2) Median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Quartiles &amp; Boxplots   </vt:lpstr>
      <vt:lpstr>Visualization of Data Dispersion: 3-D Boxplots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Chapter 2.  Getting to Know Your Data</vt:lpstr>
      <vt:lpstr>Data Visualization</vt:lpstr>
      <vt:lpstr>Pixel-Oriented Visualization Techniques</vt:lpstr>
      <vt:lpstr>Laying Out Pixels in Circle Segments</vt:lpstr>
      <vt:lpstr>Geometric Projection Visualization Techniques</vt:lpstr>
      <vt:lpstr>Direct Data Visualization</vt:lpstr>
      <vt:lpstr>Scatterplot Matrices</vt:lpstr>
      <vt:lpstr>Landscapes</vt:lpstr>
      <vt:lpstr>Parallel Coordinates</vt:lpstr>
      <vt:lpstr>Parallel Coordinates of a Data Set</vt:lpstr>
      <vt:lpstr>Icon-Based Visualization Techniques</vt:lpstr>
      <vt:lpstr>Chernoff Faces</vt:lpstr>
      <vt:lpstr>Stick Figure</vt:lpstr>
      <vt:lpstr>Hierarchical Visualization Techniques</vt:lpstr>
      <vt:lpstr>Dimensional Stacking</vt:lpstr>
      <vt:lpstr>Dimensional Stacking</vt:lpstr>
      <vt:lpstr>Worlds-within-Worlds</vt:lpstr>
      <vt:lpstr>Tree-Map</vt:lpstr>
      <vt:lpstr>InfoCube</vt:lpstr>
      <vt:lpstr>Three-D Cone Trees</vt:lpstr>
      <vt:lpstr>Visualizing Complex Data and Relations: Tag Cloud</vt:lpstr>
      <vt:lpstr>Visualizing Complex Data and Relations: Social Networks</vt:lpstr>
      <vt:lpstr>Chapter 2.  Getting to Know Your Data</vt:lpstr>
      <vt:lpstr>Similarity, Dissimilarity, and Proximity</vt:lpstr>
      <vt:lpstr>Data Matrix and Dissimilarity Matrix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 at Special Cases</vt:lpstr>
      <vt:lpstr>Proximity Measure for Binary Attributes</vt:lpstr>
      <vt:lpstr>Example: Dissimilarity between Asymmetric Binary Variables</vt:lpstr>
      <vt:lpstr>Proximity Measure for Categorical Attributes</vt:lpstr>
      <vt:lpstr>Ordinal Variables</vt:lpstr>
      <vt:lpstr>Attributes of Mixed Type</vt:lpstr>
      <vt:lpstr>Cosine Similarity of Two Vectors</vt:lpstr>
      <vt:lpstr>Example: Calculating Cosine Similarity</vt:lpstr>
      <vt:lpstr> KL Divergence: Comparing Two Probability Distributions </vt:lpstr>
      <vt:lpstr> More on KL Divergence</vt:lpstr>
      <vt:lpstr>Subtlety at Computing the KL Divergence</vt:lpstr>
      <vt:lpstr>Chapter 2.  Getting to Know Your Data</vt:lpstr>
      <vt:lpstr>Summary</vt:lpstr>
      <vt:lpstr>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977</cp:revision>
  <cp:lastPrinted>2016-09-01T15:34:33Z</cp:lastPrinted>
  <dcterms:created xsi:type="dcterms:W3CDTF">2014-06-02T15:06:14Z</dcterms:created>
  <dcterms:modified xsi:type="dcterms:W3CDTF">2024-09-20T09:32:21Z</dcterms:modified>
</cp:coreProperties>
</file>